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23" r:id="rId65"/>
    <p:sldId id="311" r:id="rId66"/>
    <p:sldId id="314" r:id="rId67"/>
    <p:sldId id="312" r:id="rId68"/>
    <p:sldId id="31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 id="323"/>
          </p14:sldIdLst>
        </p14:section>
        <p14:section name="Sherman Correspondence" id="{6FD30B92-95D3-42EF-BEDE-799F720EED83}">
          <p14:sldIdLst>
            <p14:sldId id="311"/>
            <p14:sldId id="314"/>
            <p14:sldId id="312"/>
            <p14:sldId id="313"/>
          </p14:sldIdLst>
        </p14:section>
        <p14:section name="Reconstruction" id="{1D75A3A8-719E-4379-A6F4-354F6F310775}">
          <p14:sldIdLst>
            <p14:sldId id="324"/>
            <p14:sldId id="325"/>
            <p14:sldId id="326"/>
            <p14:sldId id="327"/>
          </p14:sldIdLst>
        </p14:section>
        <p14:section name="Western Wars" id="{BD1BF604-8820-42FA-B725-8D7065403F78}">
          <p14:sldIdLst>
            <p14:sldId id="328"/>
            <p14:sldId id="329"/>
            <p14:sldId id="330"/>
            <p14:sldId id="331"/>
            <p14:sldId id="332"/>
          </p14:sldIdLst>
        </p14:section>
        <p14:section name="Overseas Empire" id="{963241AD-296E-4117-9E34-5BFF3D4AE4A6}">
          <p14:sldIdLst>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F90CF-3D31-4E0F-8501-8A6052CC96BE}" v="19" dt="2024-10-01T15:51:32.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6238" autoAdjust="0"/>
  </p:normalViewPr>
  <p:slideViewPr>
    <p:cSldViewPr snapToGrid="0">
      <p:cViewPr varScale="1">
        <p:scale>
          <a:sx n="68" d="100"/>
          <a:sy n="68" d="100"/>
        </p:scale>
        <p:origin x="34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docChgLst>
    <pc:chgData name="William Roosa" userId="b17c6545b7781650" providerId="LiveId" clId="{12BF90CF-3D31-4E0F-8501-8A6052CC96BE}"/>
    <pc:docChg chg="undo custSel addSld delSld modSld sldOrd addSection modSection">
      <pc:chgData name="William Roosa" userId="b17c6545b7781650" providerId="LiveId" clId="{12BF90CF-3D31-4E0F-8501-8A6052CC96BE}" dt="2024-10-01T16:01:24.650" v="9912" actId="1076"/>
      <pc:docMkLst>
        <pc:docMk/>
      </pc:docMkLst>
      <pc:sldChg chg="ord">
        <pc:chgData name="William Roosa" userId="b17c6545b7781650" providerId="LiveId" clId="{12BF90CF-3D31-4E0F-8501-8A6052CC96BE}" dt="2024-10-01T15:26:23.416" v="5809"/>
        <pc:sldMkLst>
          <pc:docMk/>
          <pc:sldMk cId="4200137481" sldId="311"/>
        </pc:sldMkLst>
      </pc:sldChg>
      <pc:sldChg chg="ord">
        <pc:chgData name="William Roosa" userId="b17c6545b7781650" providerId="LiveId" clId="{12BF90CF-3D31-4E0F-8501-8A6052CC96BE}" dt="2024-10-01T15:26:23.416" v="5809"/>
        <pc:sldMkLst>
          <pc:docMk/>
          <pc:sldMk cId="2410849825" sldId="312"/>
        </pc:sldMkLst>
      </pc:sldChg>
      <pc:sldChg chg="ord">
        <pc:chgData name="William Roosa" userId="b17c6545b7781650" providerId="LiveId" clId="{12BF90CF-3D31-4E0F-8501-8A6052CC96BE}" dt="2024-10-01T15:26:23.416" v="5809"/>
        <pc:sldMkLst>
          <pc:docMk/>
          <pc:sldMk cId="2705308473" sldId="313"/>
        </pc:sldMkLst>
      </pc:sldChg>
      <pc:sldChg chg="ord">
        <pc:chgData name="William Roosa" userId="b17c6545b7781650" providerId="LiveId" clId="{12BF90CF-3D31-4E0F-8501-8A6052CC96BE}" dt="2024-10-01T15:26:23.416" v="5809"/>
        <pc:sldMkLst>
          <pc:docMk/>
          <pc:sldMk cId="3970745898" sldId="314"/>
        </pc:sldMkLst>
      </pc:sldChg>
      <pc:sldChg chg="addSp modSp mod">
        <pc:chgData name="William Roosa" userId="b17c6545b7781650" providerId="LiveId" clId="{12BF90CF-3D31-4E0F-8501-8A6052CC96BE}" dt="2024-10-01T14:06:08.095" v="9" actId="1076"/>
        <pc:sldMkLst>
          <pc:docMk/>
          <pc:sldMk cId="1316691288" sldId="322"/>
        </pc:sldMkLst>
        <pc:picChg chg="add mod">
          <ac:chgData name="William Roosa" userId="b17c6545b7781650" providerId="LiveId" clId="{12BF90CF-3D31-4E0F-8501-8A6052CC96BE}" dt="2024-10-01T14:06:08.095" v="9" actId="1076"/>
          <ac:picMkLst>
            <pc:docMk/>
            <pc:sldMk cId="1316691288" sldId="322"/>
            <ac:picMk id="5" creationId="{76F5C1E1-7D49-1C2D-89A1-4A8E25CFD9CE}"/>
          </ac:picMkLst>
        </pc:picChg>
      </pc:sldChg>
      <pc:sldChg chg="addSp delSp modSp new mod">
        <pc:chgData name="William Roosa" userId="b17c6545b7781650" providerId="LiveId" clId="{12BF90CF-3D31-4E0F-8501-8A6052CC96BE}" dt="2024-10-01T14:39:44.488" v="1209" actId="20577"/>
        <pc:sldMkLst>
          <pc:docMk/>
          <pc:sldMk cId="1363171130" sldId="323"/>
        </pc:sldMkLst>
        <pc:spChg chg="add mod">
          <ac:chgData name="William Roosa" userId="b17c6545b7781650" providerId="LiveId" clId="{12BF90CF-3D31-4E0F-8501-8A6052CC96BE}" dt="2024-10-01T14:39:44.488" v="1209" actId="20577"/>
          <ac:spMkLst>
            <pc:docMk/>
            <pc:sldMk cId="1363171130" sldId="323"/>
            <ac:spMk id="6" creationId="{68AE109F-9FFC-AECB-841E-6323FD9C4402}"/>
          </ac:spMkLst>
        </pc:spChg>
        <pc:picChg chg="add mod">
          <ac:chgData name="William Roosa" userId="b17c6545b7781650" providerId="LiveId" clId="{12BF90CF-3D31-4E0F-8501-8A6052CC96BE}" dt="2024-10-01T14:32:17.414" v="517" actId="1076"/>
          <ac:picMkLst>
            <pc:docMk/>
            <pc:sldMk cId="1363171130" sldId="323"/>
            <ac:picMk id="3" creationId="{E03A0351-9786-2703-CB2E-02E7AEAD2FC0}"/>
          </ac:picMkLst>
        </pc:picChg>
        <pc:picChg chg="add del mod">
          <ac:chgData name="William Roosa" userId="b17c6545b7781650" providerId="LiveId" clId="{12BF90CF-3D31-4E0F-8501-8A6052CC96BE}" dt="2024-10-01T14:06:02.913" v="7" actId="21"/>
          <ac:picMkLst>
            <pc:docMk/>
            <pc:sldMk cId="1363171130" sldId="323"/>
            <ac:picMk id="5" creationId="{76F5C1E1-7D49-1C2D-89A1-4A8E25CFD9CE}"/>
          </ac:picMkLst>
        </pc:picChg>
        <pc:picChg chg="add del mod">
          <ac:chgData name="William Roosa" userId="b17c6545b7781650" providerId="LiveId" clId="{12BF90CF-3D31-4E0F-8501-8A6052CC96BE}" dt="2024-10-01T14:11:20.717" v="319" actId="21"/>
          <ac:picMkLst>
            <pc:docMk/>
            <pc:sldMk cId="1363171130" sldId="323"/>
            <ac:picMk id="8" creationId="{37B16DD7-164F-B46D-0AC2-E80A546B7928}"/>
          </ac:picMkLst>
        </pc:picChg>
        <pc:picChg chg="add mod">
          <ac:chgData name="William Roosa" userId="b17c6545b7781650" providerId="LiveId" clId="{12BF90CF-3D31-4E0F-8501-8A6052CC96BE}" dt="2024-10-01T14:32:40.319" v="525" actId="14100"/>
          <ac:picMkLst>
            <pc:docMk/>
            <pc:sldMk cId="1363171130" sldId="323"/>
            <ac:picMk id="9" creationId="{37B16DD7-164F-B46D-0AC2-E80A546B7928}"/>
          </ac:picMkLst>
        </pc:picChg>
      </pc:sldChg>
      <pc:sldChg chg="addSp delSp modSp new mod">
        <pc:chgData name="William Roosa" userId="b17c6545b7781650" providerId="LiveId" clId="{12BF90CF-3D31-4E0F-8501-8A6052CC96BE}" dt="2024-10-01T14:52:00.324" v="2090" actId="1076"/>
        <pc:sldMkLst>
          <pc:docMk/>
          <pc:sldMk cId="672892206" sldId="324"/>
        </pc:sldMkLst>
        <pc:spChg chg="add del mod">
          <ac:chgData name="William Roosa" userId="b17c6545b7781650" providerId="LiveId" clId="{12BF90CF-3D31-4E0F-8501-8A6052CC96BE}" dt="2024-10-01T14:40:37.464" v="1215" actId="478"/>
          <ac:spMkLst>
            <pc:docMk/>
            <pc:sldMk cId="672892206" sldId="324"/>
            <ac:spMk id="2" creationId="{DD5C5560-B5D7-5939-F540-4DE11A6A7265}"/>
          </ac:spMkLst>
        </pc:spChg>
        <pc:spChg chg="add mod">
          <ac:chgData name="William Roosa" userId="b17c6545b7781650" providerId="LiveId" clId="{12BF90CF-3D31-4E0F-8501-8A6052CC96BE}" dt="2024-10-01T14:40:50.867" v="1230" actId="20577"/>
          <ac:spMkLst>
            <pc:docMk/>
            <pc:sldMk cId="672892206" sldId="324"/>
            <ac:spMk id="3" creationId="{4ADBE936-7168-F691-AF65-28A95C8FC8B9}"/>
          </ac:spMkLst>
        </pc:spChg>
        <pc:spChg chg="add mod ord">
          <ac:chgData name="William Roosa" userId="b17c6545b7781650" providerId="LiveId" clId="{12BF90CF-3D31-4E0F-8501-8A6052CC96BE}" dt="2024-10-01T14:51:54.439" v="2088" actId="20577"/>
          <ac:spMkLst>
            <pc:docMk/>
            <pc:sldMk cId="672892206" sldId="324"/>
            <ac:spMk id="6" creationId="{41AE90C4-5B9B-F3A1-B2ED-003AB85EC65D}"/>
          </ac:spMkLst>
        </pc:spChg>
        <pc:picChg chg="add mod">
          <ac:chgData name="William Roosa" userId="b17c6545b7781650" providerId="LiveId" clId="{12BF90CF-3D31-4E0F-8501-8A6052CC96BE}" dt="2024-10-01T14:52:00.324" v="2090" actId="1076"/>
          <ac:picMkLst>
            <pc:docMk/>
            <pc:sldMk cId="672892206" sldId="324"/>
            <ac:picMk id="5" creationId="{B12448C7-9AE6-DE3C-0B12-495E6B77F293}"/>
          </ac:picMkLst>
        </pc:picChg>
        <pc:picChg chg="add del mod">
          <ac:chgData name="William Roosa" userId="b17c6545b7781650" providerId="LiveId" clId="{12BF90CF-3D31-4E0F-8501-8A6052CC96BE}" dt="2024-10-01T14:32:24.238" v="520" actId="21"/>
          <ac:picMkLst>
            <pc:docMk/>
            <pc:sldMk cId="672892206" sldId="324"/>
            <ac:picMk id="8" creationId="{37B16DD7-164F-B46D-0AC2-E80A546B7928}"/>
          </ac:picMkLst>
        </pc:picChg>
        <pc:picChg chg="add mod">
          <ac:chgData name="William Roosa" userId="b17c6545b7781650" providerId="LiveId" clId="{12BF90CF-3D31-4E0F-8501-8A6052CC96BE}" dt="2024-10-01T14:51:26.615" v="2080" actId="1076"/>
          <ac:picMkLst>
            <pc:docMk/>
            <pc:sldMk cId="672892206" sldId="324"/>
            <ac:picMk id="9" creationId="{5808FFE1-F671-8C85-0391-2A24D55E8B7E}"/>
          </ac:picMkLst>
        </pc:picChg>
        <pc:picChg chg="add mod">
          <ac:chgData name="William Roosa" userId="b17c6545b7781650" providerId="LiveId" clId="{12BF90CF-3D31-4E0F-8501-8A6052CC96BE}" dt="2024-10-01T14:51:51.246" v="2085" actId="1076"/>
          <ac:picMkLst>
            <pc:docMk/>
            <pc:sldMk cId="672892206" sldId="324"/>
            <ac:picMk id="11" creationId="{C004B1BF-A4AF-4A3D-F21A-92FBEF23F11E}"/>
          </ac:picMkLst>
        </pc:picChg>
      </pc:sldChg>
      <pc:sldChg chg="addSp modSp new mod">
        <pc:chgData name="William Roosa" userId="b17c6545b7781650" providerId="LiveId" clId="{12BF90CF-3D31-4E0F-8501-8A6052CC96BE}" dt="2024-10-01T15:06:24.318" v="4008" actId="20577"/>
        <pc:sldMkLst>
          <pc:docMk/>
          <pc:sldMk cId="3263058347" sldId="325"/>
        </pc:sldMkLst>
        <pc:spChg chg="add mod">
          <ac:chgData name="William Roosa" userId="b17c6545b7781650" providerId="LiveId" clId="{12BF90CF-3D31-4E0F-8501-8A6052CC96BE}" dt="2024-10-01T14:59:47.409" v="3004" actId="20577"/>
          <ac:spMkLst>
            <pc:docMk/>
            <pc:sldMk cId="3263058347" sldId="325"/>
            <ac:spMk id="2" creationId="{B49B4D3C-3B48-EE25-2652-A4FE14629D17}"/>
          </ac:spMkLst>
        </pc:spChg>
        <pc:spChg chg="add mod">
          <ac:chgData name="William Roosa" userId="b17c6545b7781650" providerId="LiveId" clId="{12BF90CF-3D31-4E0F-8501-8A6052CC96BE}" dt="2024-10-01T15:06:24.318" v="4008" actId="20577"/>
          <ac:spMkLst>
            <pc:docMk/>
            <pc:sldMk cId="3263058347" sldId="325"/>
            <ac:spMk id="7" creationId="{33B5F594-70C4-33B5-FCDF-05A91368DAE7}"/>
          </ac:spMkLst>
        </pc:spChg>
        <pc:picChg chg="add mod ord">
          <ac:chgData name="William Roosa" userId="b17c6545b7781650" providerId="LiveId" clId="{12BF90CF-3D31-4E0F-8501-8A6052CC96BE}" dt="2024-10-01T15:00:37.819" v="3018" actId="1076"/>
          <ac:picMkLst>
            <pc:docMk/>
            <pc:sldMk cId="3263058347" sldId="325"/>
            <ac:picMk id="4" creationId="{E9E3CA6A-9E2F-E67A-20D8-1F5B21C87C15}"/>
          </ac:picMkLst>
        </pc:picChg>
        <pc:picChg chg="add mod">
          <ac:chgData name="William Roosa" userId="b17c6545b7781650" providerId="LiveId" clId="{12BF90CF-3D31-4E0F-8501-8A6052CC96BE}" dt="2024-10-01T15:00:31.844" v="3015" actId="1076"/>
          <ac:picMkLst>
            <pc:docMk/>
            <pc:sldMk cId="3263058347" sldId="325"/>
            <ac:picMk id="6" creationId="{6975A46F-C638-4D0A-DBE7-A873F09820B2}"/>
          </ac:picMkLst>
        </pc:picChg>
      </pc:sldChg>
      <pc:sldChg chg="new del">
        <pc:chgData name="William Roosa" userId="b17c6545b7781650" providerId="LiveId" clId="{12BF90CF-3D31-4E0F-8501-8A6052CC96BE}" dt="2024-10-01T14:40:09.556" v="1211" actId="2696"/>
        <pc:sldMkLst>
          <pc:docMk/>
          <pc:sldMk cId="4003514995" sldId="325"/>
        </pc:sldMkLst>
      </pc:sldChg>
      <pc:sldChg chg="addSp modSp new mod">
        <pc:chgData name="William Roosa" userId="b17c6545b7781650" providerId="LiveId" clId="{12BF90CF-3D31-4E0F-8501-8A6052CC96BE}" dt="2024-10-01T15:12:13.403" v="4708" actId="14100"/>
        <pc:sldMkLst>
          <pc:docMk/>
          <pc:sldMk cId="2499389138" sldId="326"/>
        </pc:sldMkLst>
        <pc:spChg chg="add mod">
          <ac:chgData name="William Roosa" userId="b17c6545b7781650" providerId="LiveId" clId="{12BF90CF-3D31-4E0F-8501-8A6052CC96BE}" dt="2024-10-01T15:12:01.762" v="4706" actId="313"/>
          <ac:spMkLst>
            <pc:docMk/>
            <pc:sldMk cId="2499389138" sldId="326"/>
            <ac:spMk id="4" creationId="{B290E144-4AC1-B3D4-9376-4459A32232FD}"/>
          </ac:spMkLst>
        </pc:spChg>
        <pc:picChg chg="add mod">
          <ac:chgData name="William Roosa" userId="b17c6545b7781650" providerId="LiveId" clId="{12BF90CF-3D31-4E0F-8501-8A6052CC96BE}" dt="2024-10-01T15:07:19.482" v="4011" actId="1076"/>
          <ac:picMkLst>
            <pc:docMk/>
            <pc:sldMk cId="2499389138" sldId="326"/>
            <ac:picMk id="3" creationId="{3CBB496B-18CB-8EAD-2F59-7A918D86DE71}"/>
          </ac:picMkLst>
        </pc:picChg>
        <pc:picChg chg="add mod">
          <ac:chgData name="William Roosa" userId="b17c6545b7781650" providerId="LiveId" clId="{12BF90CF-3D31-4E0F-8501-8A6052CC96BE}" dt="2024-10-01T15:12:13.403" v="4708" actId="14100"/>
          <ac:picMkLst>
            <pc:docMk/>
            <pc:sldMk cId="2499389138" sldId="326"/>
            <ac:picMk id="6" creationId="{92672E01-9FE2-1B6D-B22F-CB0DA3D0022E}"/>
          </ac:picMkLst>
        </pc:picChg>
        <pc:picChg chg="add mod">
          <ac:chgData name="William Roosa" userId="b17c6545b7781650" providerId="LiveId" clId="{12BF90CF-3D31-4E0F-8501-8A6052CC96BE}" dt="2024-10-01T15:12:10.793" v="4707" actId="14100"/>
          <ac:picMkLst>
            <pc:docMk/>
            <pc:sldMk cId="2499389138" sldId="326"/>
            <ac:picMk id="8" creationId="{6B9FB05C-F712-4D9B-6372-3430B634BA64}"/>
          </ac:picMkLst>
        </pc:picChg>
      </pc:sldChg>
      <pc:sldChg chg="addSp delSp modSp new mod">
        <pc:chgData name="William Roosa" userId="b17c6545b7781650" providerId="LiveId" clId="{12BF90CF-3D31-4E0F-8501-8A6052CC96BE}" dt="2024-10-01T15:31:45.868" v="5892" actId="1076"/>
        <pc:sldMkLst>
          <pc:docMk/>
          <pc:sldMk cId="1175093778" sldId="327"/>
        </pc:sldMkLst>
        <pc:spChg chg="add mod">
          <ac:chgData name="William Roosa" userId="b17c6545b7781650" providerId="LiveId" clId="{12BF90CF-3D31-4E0F-8501-8A6052CC96BE}" dt="2024-10-01T15:31:41.082" v="5890" actId="20577"/>
          <ac:spMkLst>
            <pc:docMk/>
            <pc:sldMk cId="1175093778" sldId="327"/>
            <ac:spMk id="4" creationId="{DCB6CF0E-A202-2982-CD17-5A9406139C92}"/>
          </ac:spMkLst>
        </pc:spChg>
        <pc:picChg chg="add mod">
          <ac:chgData name="William Roosa" userId="b17c6545b7781650" providerId="LiveId" clId="{12BF90CF-3D31-4E0F-8501-8A6052CC96BE}" dt="2024-10-01T15:31:45.868" v="5892" actId="1076"/>
          <ac:picMkLst>
            <pc:docMk/>
            <pc:sldMk cId="1175093778" sldId="327"/>
            <ac:picMk id="3" creationId="{6CC4DF3D-F63B-7A33-5CDA-9F7F15E047F8}"/>
          </ac:picMkLst>
        </pc:picChg>
        <pc:picChg chg="add del mod">
          <ac:chgData name="William Roosa" userId="b17c6545b7781650" providerId="LiveId" clId="{12BF90CF-3D31-4E0F-8501-8A6052CC96BE}" dt="2024-10-01T15:24:10.778" v="5482" actId="478"/>
          <ac:picMkLst>
            <pc:docMk/>
            <pc:sldMk cId="1175093778" sldId="327"/>
            <ac:picMk id="6" creationId="{4D85B2E9-0E04-634F-8A53-FD0007063627}"/>
          </ac:picMkLst>
        </pc:picChg>
      </pc:sldChg>
      <pc:sldChg chg="addSp modSp new mod">
        <pc:chgData name="William Roosa" userId="b17c6545b7781650" providerId="LiveId" clId="{12BF90CF-3D31-4E0F-8501-8A6052CC96BE}" dt="2024-10-01T15:40:26.210" v="6888" actId="27107"/>
        <pc:sldMkLst>
          <pc:docMk/>
          <pc:sldMk cId="1902620183" sldId="328"/>
        </pc:sldMkLst>
        <pc:spChg chg="add mod">
          <ac:chgData name="William Roosa" userId="b17c6545b7781650" providerId="LiveId" clId="{12BF90CF-3D31-4E0F-8501-8A6052CC96BE}" dt="2024-10-01T15:31:03.845" v="5822" actId="20577"/>
          <ac:spMkLst>
            <pc:docMk/>
            <pc:sldMk cId="1902620183" sldId="328"/>
            <ac:spMk id="2" creationId="{E4167086-5079-DF7F-A5FA-3E20E5BC863E}"/>
          </ac:spMkLst>
        </pc:spChg>
        <pc:spChg chg="add mod">
          <ac:chgData name="William Roosa" userId="b17c6545b7781650" providerId="LiveId" clId="{12BF90CF-3D31-4E0F-8501-8A6052CC96BE}" dt="2024-10-01T15:40:26.210" v="6888" actId="27107"/>
          <ac:spMkLst>
            <pc:docMk/>
            <pc:sldMk cId="1902620183" sldId="328"/>
            <ac:spMk id="5" creationId="{A6FC698A-0FEF-26C2-598F-42EB471CB00B}"/>
          </ac:spMkLst>
        </pc:spChg>
        <pc:picChg chg="add mod">
          <ac:chgData name="William Roosa" userId="b17c6545b7781650" providerId="LiveId" clId="{12BF90CF-3D31-4E0F-8501-8A6052CC96BE}" dt="2024-10-01T15:32:47.861" v="5896" actId="14100"/>
          <ac:picMkLst>
            <pc:docMk/>
            <pc:sldMk cId="1902620183" sldId="328"/>
            <ac:picMk id="4" creationId="{9F5486D9-202F-6293-BDD8-E9822B5D2453}"/>
          </ac:picMkLst>
        </pc:picChg>
      </pc:sldChg>
      <pc:sldChg chg="addSp modSp new mod">
        <pc:chgData name="William Roosa" userId="b17c6545b7781650" providerId="LiveId" clId="{12BF90CF-3D31-4E0F-8501-8A6052CC96BE}" dt="2024-10-01T15:44:55.209" v="7120" actId="1076"/>
        <pc:sldMkLst>
          <pc:docMk/>
          <pc:sldMk cId="884626725" sldId="329"/>
        </pc:sldMkLst>
        <pc:spChg chg="add mod">
          <ac:chgData name="William Roosa" userId="b17c6545b7781650" providerId="LiveId" clId="{12BF90CF-3D31-4E0F-8501-8A6052CC96BE}" dt="2024-10-01T15:44:05.492" v="7111" actId="20577"/>
          <ac:spMkLst>
            <pc:docMk/>
            <pc:sldMk cId="884626725" sldId="329"/>
            <ac:spMk id="10" creationId="{93A14E92-82B5-8185-18A6-763A86ECF505}"/>
          </ac:spMkLst>
        </pc:spChg>
        <pc:picChg chg="add mod">
          <ac:chgData name="William Roosa" userId="b17c6545b7781650" providerId="LiveId" clId="{12BF90CF-3D31-4E0F-8501-8A6052CC96BE}" dt="2024-10-01T15:41:01.764" v="6894" actId="14100"/>
          <ac:picMkLst>
            <pc:docMk/>
            <pc:sldMk cId="884626725" sldId="329"/>
            <ac:picMk id="3" creationId="{B8CEF412-1FA9-4D75-7BE1-7AFDB480AC2C}"/>
          </ac:picMkLst>
        </pc:picChg>
        <pc:picChg chg="add mod">
          <ac:chgData name="William Roosa" userId="b17c6545b7781650" providerId="LiveId" clId="{12BF90CF-3D31-4E0F-8501-8A6052CC96BE}" dt="2024-10-01T15:41:22.582" v="6902" actId="1076"/>
          <ac:picMkLst>
            <pc:docMk/>
            <pc:sldMk cId="884626725" sldId="329"/>
            <ac:picMk id="5" creationId="{04821646-7BDD-1378-B7ED-DB1B2ED1B83D}"/>
          </ac:picMkLst>
        </pc:picChg>
        <pc:picChg chg="add mod">
          <ac:chgData name="William Roosa" userId="b17c6545b7781650" providerId="LiveId" clId="{12BF90CF-3D31-4E0F-8501-8A6052CC96BE}" dt="2024-10-01T15:41:20.600" v="6901" actId="1076"/>
          <ac:picMkLst>
            <pc:docMk/>
            <pc:sldMk cId="884626725" sldId="329"/>
            <ac:picMk id="7" creationId="{7C336DF7-1BF0-3480-7CC6-E896D555EBB0}"/>
          </ac:picMkLst>
        </pc:picChg>
        <pc:picChg chg="add mod">
          <ac:chgData name="William Roosa" userId="b17c6545b7781650" providerId="LiveId" clId="{12BF90CF-3D31-4E0F-8501-8A6052CC96BE}" dt="2024-10-01T15:42:34.460" v="7000" actId="1076"/>
          <ac:picMkLst>
            <pc:docMk/>
            <pc:sldMk cId="884626725" sldId="329"/>
            <ac:picMk id="9" creationId="{142750CB-2E90-B25B-7E2A-399F99DCC51D}"/>
          </ac:picMkLst>
        </pc:picChg>
        <pc:picChg chg="add mod">
          <ac:chgData name="William Roosa" userId="b17c6545b7781650" providerId="LiveId" clId="{12BF90CF-3D31-4E0F-8501-8A6052CC96BE}" dt="2024-10-01T15:44:30.295" v="7115" actId="14100"/>
          <ac:picMkLst>
            <pc:docMk/>
            <pc:sldMk cId="884626725" sldId="329"/>
            <ac:picMk id="12" creationId="{03643DAC-1D0A-6919-26EE-51C2F14D7150}"/>
          </ac:picMkLst>
        </pc:picChg>
        <pc:picChg chg="add mod">
          <ac:chgData name="William Roosa" userId="b17c6545b7781650" providerId="LiveId" clId="{12BF90CF-3D31-4E0F-8501-8A6052CC96BE}" dt="2024-10-01T15:44:55.209" v="7120" actId="1076"/>
          <ac:picMkLst>
            <pc:docMk/>
            <pc:sldMk cId="884626725" sldId="329"/>
            <ac:picMk id="14" creationId="{97EB7465-5BC4-F3E4-54D5-1DC689E5DF3F}"/>
          </ac:picMkLst>
        </pc:picChg>
      </pc:sldChg>
      <pc:sldChg chg="addSp delSp modSp new mod">
        <pc:chgData name="William Roosa" userId="b17c6545b7781650" providerId="LiveId" clId="{12BF90CF-3D31-4E0F-8501-8A6052CC96BE}" dt="2024-10-01T15:56:41.168" v="9143" actId="20577"/>
        <pc:sldMkLst>
          <pc:docMk/>
          <pc:sldMk cId="3284878951" sldId="330"/>
        </pc:sldMkLst>
        <pc:spChg chg="add mod">
          <ac:chgData name="William Roosa" userId="b17c6545b7781650" providerId="LiveId" clId="{12BF90CF-3D31-4E0F-8501-8A6052CC96BE}" dt="2024-10-01T15:56:41.168" v="9143" actId="20577"/>
          <ac:spMkLst>
            <pc:docMk/>
            <pc:sldMk cId="3284878951" sldId="330"/>
            <ac:spMk id="2" creationId="{045A01E6-F487-F9CE-95E8-F5A3D3FDE1FB}"/>
          </ac:spMkLst>
        </pc:spChg>
        <pc:picChg chg="add del mod">
          <ac:chgData name="William Roosa" userId="b17c6545b7781650" providerId="LiveId" clId="{12BF90CF-3D31-4E0F-8501-8A6052CC96BE}" dt="2024-10-01T15:51:21.897" v="8192" actId="21"/>
          <ac:picMkLst>
            <pc:docMk/>
            <pc:sldMk cId="3284878951" sldId="330"/>
            <ac:picMk id="4" creationId="{D96ADAAD-5A20-D06C-924C-5341D510E786}"/>
          </ac:picMkLst>
        </pc:picChg>
        <pc:picChg chg="add mod">
          <ac:chgData name="William Roosa" userId="b17c6545b7781650" providerId="LiveId" clId="{12BF90CF-3D31-4E0F-8501-8A6052CC96BE}" dt="2024-10-01T15:56:02.602" v="9001" actId="1076"/>
          <ac:picMkLst>
            <pc:docMk/>
            <pc:sldMk cId="3284878951" sldId="330"/>
            <ac:picMk id="6" creationId="{97D8C853-BDF1-168F-F8AE-0131AE0A6D6C}"/>
          </ac:picMkLst>
        </pc:picChg>
      </pc:sldChg>
      <pc:sldChg chg="addSp delSp modSp new mod">
        <pc:chgData name="William Roosa" userId="b17c6545b7781650" providerId="LiveId" clId="{12BF90CF-3D31-4E0F-8501-8A6052CC96BE}" dt="2024-10-01T16:00:59.263" v="9907" actId="22"/>
        <pc:sldMkLst>
          <pc:docMk/>
          <pc:sldMk cId="861250368" sldId="331"/>
        </pc:sldMkLst>
        <pc:spChg chg="add mod">
          <ac:chgData name="William Roosa" userId="b17c6545b7781650" providerId="LiveId" clId="{12BF90CF-3D31-4E0F-8501-8A6052CC96BE}" dt="2024-10-01T16:00:38.117" v="9900" actId="21"/>
          <ac:spMkLst>
            <pc:docMk/>
            <pc:sldMk cId="861250368" sldId="331"/>
            <ac:spMk id="2" creationId="{597048E6-8851-D1C6-CCA7-2023768F0698}"/>
          </ac:spMkLst>
        </pc:spChg>
        <pc:picChg chg="add mod">
          <ac:chgData name="William Roosa" userId="b17c6545b7781650" providerId="LiveId" clId="{12BF90CF-3D31-4E0F-8501-8A6052CC96BE}" dt="2024-10-01T15:51:29.222" v="8196" actId="1076"/>
          <ac:picMkLst>
            <pc:docMk/>
            <pc:sldMk cId="861250368" sldId="331"/>
            <ac:picMk id="4" creationId="{D96ADAAD-5A20-D06C-924C-5341D510E786}"/>
          </ac:picMkLst>
        </pc:picChg>
        <pc:picChg chg="add mod">
          <ac:chgData name="William Roosa" userId="b17c6545b7781650" providerId="LiveId" clId="{12BF90CF-3D31-4E0F-8501-8A6052CC96BE}" dt="2024-10-01T16:00:50.276" v="9905" actId="1076"/>
          <ac:picMkLst>
            <pc:docMk/>
            <pc:sldMk cId="861250368" sldId="331"/>
            <ac:picMk id="5" creationId="{921F48AB-1C42-380E-DA20-7572FE3D3701}"/>
          </ac:picMkLst>
        </pc:picChg>
        <pc:picChg chg="add del">
          <ac:chgData name="William Roosa" userId="b17c6545b7781650" providerId="LiveId" clId="{12BF90CF-3D31-4E0F-8501-8A6052CC96BE}" dt="2024-10-01T16:00:59.263" v="9907" actId="22"/>
          <ac:picMkLst>
            <pc:docMk/>
            <pc:sldMk cId="861250368" sldId="331"/>
            <ac:picMk id="7" creationId="{34AE14DD-68E6-0DEF-602E-8D464AB95ECE}"/>
          </ac:picMkLst>
        </pc:picChg>
      </pc:sldChg>
      <pc:sldChg chg="addSp modSp new mod">
        <pc:chgData name="William Roosa" userId="b17c6545b7781650" providerId="LiveId" clId="{12BF90CF-3D31-4E0F-8501-8A6052CC96BE}" dt="2024-10-01T16:01:24.650" v="9912" actId="1076"/>
        <pc:sldMkLst>
          <pc:docMk/>
          <pc:sldMk cId="3112330429" sldId="332"/>
        </pc:sldMkLst>
        <pc:spChg chg="add mod">
          <ac:chgData name="William Roosa" userId="b17c6545b7781650" providerId="LiveId" clId="{12BF90CF-3D31-4E0F-8501-8A6052CC96BE}" dt="2024-10-01T16:01:05.984" v="9910" actId="1076"/>
          <ac:spMkLst>
            <pc:docMk/>
            <pc:sldMk cId="3112330429" sldId="332"/>
            <ac:spMk id="3" creationId="{A4A8DED5-C33A-5911-E328-6D6B5ED5D463}"/>
          </ac:spMkLst>
        </pc:spChg>
        <pc:picChg chg="add mod">
          <ac:chgData name="William Roosa" userId="b17c6545b7781650" providerId="LiveId" clId="{12BF90CF-3D31-4E0F-8501-8A6052CC96BE}" dt="2024-10-01T16:01:02.384" v="9909" actId="1076"/>
          <ac:picMkLst>
            <pc:docMk/>
            <pc:sldMk cId="3112330429" sldId="332"/>
            <ac:picMk id="5" creationId="{E377C553-314F-88CF-F335-92EC2CDA4F2C}"/>
          </ac:picMkLst>
        </pc:picChg>
        <pc:picChg chg="add mod">
          <ac:chgData name="William Roosa" userId="b17c6545b7781650" providerId="LiveId" clId="{12BF90CF-3D31-4E0F-8501-8A6052CC96BE}" dt="2024-10-01T16:01:24.650" v="9912" actId="1076"/>
          <ac:picMkLst>
            <pc:docMk/>
            <pc:sldMk cId="3112330429" sldId="332"/>
            <ac:picMk id="7" creationId="{71E9F7C6-F327-9128-FAC1-BE3402E6DE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10/8/2024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4</a:t>
            </a:fld>
            <a:endParaRPr lang="en-US"/>
          </a:p>
        </p:txBody>
      </p:sp>
    </p:spTree>
    <p:extLst>
      <p:ext uri="{BB962C8B-B14F-4D97-AF65-F5344CB8AC3E}">
        <p14:creationId xmlns:p14="http://schemas.microsoft.com/office/powerpoint/2010/main" val="333325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10/8/2024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449288"/>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98634"/>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3"/>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actually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pic>
        <p:nvPicPr>
          <p:cNvPr id="5" name="Picture 4">
            <a:extLst>
              <a:ext uri="{FF2B5EF4-FFF2-40B4-BE49-F238E27FC236}">
                <a16:creationId xmlns:a16="http://schemas.microsoft.com/office/drawing/2014/main" id="{76F5C1E1-7D49-1C2D-89A1-4A8E25CFD9CE}"/>
              </a:ext>
            </a:extLst>
          </p:cNvPr>
          <p:cNvPicPr>
            <a:picLocks noChangeAspect="1"/>
          </p:cNvPicPr>
          <p:nvPr/>
        </p:nvPicPr>
        <p:blipFill>
          <a:blip r:embed="rId4"/>
          <a:stretch>
            <a:fillRect/>
          </a:stretch>
        </p:blipFill>
        <p:spPr>
          <a:xfrm>
            <a:off x="1235998" y="7210345"/>
            <a:ext cx="6544588" cy="448690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0351-9786-2703-CB2E-02E7AEAD2FC0}"/>
              </a:ext>
            </a:extLst>
          </p:cNvPr>
          <p:cNvPicPr>
            <a:picLocks noChangeAspect="1"/>
          </p:cNvPicPr>
          <p:nvPr/>
        </p:nvPicPr>
        <p:blipFill>
          <a:blip r:embed="rId2"/>
          <a:stretch>
            <a:fillRect/>
          </a:stretch>
        </p:blipFill>
        <p:spPr>
          <a:xfrm>
            <a:off x="0" y="464215"/>
            <a:ext cx="4213059" cy="4242216"/>
          </a:xfrm>
          <a:prstGeom prst="rect">
            <a:avLst/>
          </a:prstGeom>
        </p:spPr>
      </p:pic>
      <p:sp>
        <p:nvSpPr>
          <p:cNvPr id="6" name="TextBox 5">
            <a:extLst>
              <a:ext uri="{FF2B5EF4-FFF2-40B4-BE49-F238E27FC236}">
                <a16:creationId xmlns:a16="http://schemas.microsoft.com/office/drawing/2014/main" id="{68AE109F-9FFC-AECB-841E-6323FD9C4402}"/>
              </a:ext>
            </a:extLst>
          </p:cNvPr>
          <p:cNvSpPr txBox="1"/>
          <p:nvPr/>
        </p:nvSpPr>
        <p:spPr>
          <a:xfrm>
            <a:off x="0" y="5111646"/>
            <a:ext cx="86868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Wilson’s Raid – Goal is to destroy remaining confederate industry and neutralize remaining armies</a:t>
            </a:r>
          </a:p>
          <a:p>
            <a:pPr marL="742950" lvl="1" indent="-285750">
              <a:buFont typeface="Arial" panose="020B0604020202020204" pitchFamily="34" charset="0"/>
              <a:buChar char="•"/>
            </a:pPr>
            <a:r>
              <a:rPr lang="en-US" dirty="0"/>
              <a:t>Using the breach tactic, Wilson forced confederates to retreat to Selma at the battle of Plantersville</a:t>
            </a:r>
          </a:p>
          <a:p>
            <a:pPr marL="742950" lvl="1" indent="-285750">
              <a:buFont typeface="Arial" panose="020B0604020202020204" pitchFamily="34" charset="0"/>
              <a:buChar char="•"/>
            </a:pPr>
            <a:r>
              <a:rPr lang="en-US" dirty="0"/>
              <a:t>Battle of Selma</a:t>
            </a:r>
          </a:p>
          <a:p>
            <a:pPr marL="1200150" lvl="2" indent="-285750">
              <a:buFont typeface="Arial" panose="020B0604020202020204" pitchFamily="34" charset="0"/>
              <a:buChar char="•"/>
            </a:pPr>
            <a:r>
              <a:rPr lang="en-US" dirty="0"/>
              <a:t>Selma has three extensive fortifications: A line of sharpened tree spikes, barbed wire and a palisade with canons</a:t>
            </a:r>
          </a:p>
          <a:p>
            <a:pPr marL="1200150" lvl="2" indent="-285750">
              <a:buFont typeface="Arial" panose="020B0604020202020204" pitchFamily="34" charset="0"/>
              <a:buChar char="•"/>
            </a:pPr>
            <a:r>
              <a:rPr lang="en-US" dirty="0"/>
              <a:t>Wilson only has 1,600 men compared to the confederate’s 7,500</a:t>
            </a:r>
          </a:p>
          <a:p>
            <a:pPr marL="1200150" lvl="2" indent="-285750">
              <a:buFont typeface="Arial" panose="020B0604020202020204" pitchFamily="34" charset="0"/>
              <a:buChar char="•"/>
            </a:pPr>
            <a:r>
              <a:rPr lang="en-US" dirty="0"/>
              <a:t>Upon arrival, Wilson uses the high fire rate of the guns to barrage the confederates, while his men clear the spikes and barbed wire for the horses</a:t>
            </a:r>
          </a:p>
          <a:p>
            <a:pPr marL="1200150" lvl="2" indent="-285750">
              <a:buFont typeface="Arial" panose="020B0604020202020204" pitchFamily="34" charset="0"/>
              <a:buChar char="•"/>
            </a:pPr>
            <a:r>
              <a:rPr lang="en-US" dirty="0"/>
              <a:t>Once the obstacles have been cleared, the mounted infantry move in and sweep out the confederates</a:t>
            </a:r>
          </a:p>
          <a:p>
            <a:pPr marL="1200150" lvl="2" indent="-285750">
              <a:buFont typeface="Arial" panose="020B0604020202020204" pitchFamily="34" charset="0"/>
              <a:buChar char="•"/>
            </a:pPr>
            <a:r>
              <a:rPr lang="en-US" dirty="0"/>
              <a:t>During the civil war, to win an offensive battle, usually you would need 3 times the men as the defenders. The high fire rate of the breech loading rifles are even able to work against fortified defenders, which is significant.</a:t>
            </a:r>
          </a:p>
          <a:p>
            <a:pPr marL="742950" lvl="1" indent="-285750">
              <a:buFont typeface="Arial" panose="020B0604020202020204" pitchFamily="34" charset="0"/>
              <a:buChar char="•"/>
            </a:pPr>
            <a:r>
              <a:rPr lang="en-US" dirty="0"/>
              <a:t>After the battle at Selma, the Cavalry goes on to capture Jefferson Davis in Georgia </a:t>
            </a:r>
          </a:p>
        </p:txBody>
      </p:sp>
      <p:pic>
        <p:nvPicPr>
          <p:cNvPr id="9" name="Picture 8">
            <a:extLst>
              <a:ext uri="{FF2B5EF4-FFF2-40B4-BE49-F238E27FC236}">
                <a16:creationId xmlns:a16="http://schemas.microsoft.com/office/drawing/2014/main" id="{37B16DD7-164F-B46D-0AC2-E80A546B7928}"/>
              </a:ext>
            </a:extLst>
          </p:cNvPr>
          <p:cNvPicPr>
            <a:picLocks noChangeAspect="1"/>
          </p:cNvPicPr>
          <p:nvPr/>
        </p:nvPicPr>
        <p:blipFill>
          <a:blip r:embed="rId3"/>
          <a:stretch>
            <a:fillRect/>
          </a:stretch>
        </p:blipFill>
        <p:spPr>
          <a:xfrm>
            <a:off x="4236723" y="371225"/>
            <a:ext cx="4450077" cy="4740421"/>
          </a:xfrm>
          <a:prstGeom prst="rect">
            <a:avLst/>
          </a:prstGeom>
        </p:spPr>
      </p:pic>
    </p:spTree>
    <p:extLst>
      <p:ext uri="{BB962C8B-B14F-4D97-AF65-F5344CB8AC3E}">
        <p14:creationId xmlns:p14="http://schemas.microsoft.com/office/powerpoint/2010/main" val="136317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BE936-7168-F691-AF65-28A95C8FC8B9}"/>
              </a:ext>
            </a:extLst>
          </p:cNvPr>
          <p:cNvSpPr txBox="1"/>
          <p:nvPr/>
        </p:nvSpPr>
        <p:spPr>
          <a:xfrm>
            <a:off x="0" y="175364"/>
            <a:ext cx="8686799" cy="830997"/>
          </a:xfrm>
          <a:prstGeom prst="rect">
            <a:avLst/>
          </a:prstGeom>
          <a:noFill/>
        </p:spPr>
        <p:txBody>
          <a:bodyPr wrap="square" rtlCol="0">
            <a:spAutoFit/>
          </a:bodyPr>
          <a:lstStyle/>
          <a:p>
            <a:pPr algn="ctr"/>
            <a:r>
              <a:rPr lang="en-US" sz="4800" dirty="0"/>
              <a:t>Reconstruction</a:t>
            </a:r>
          </a:p>
        </p:txBody>
      </p:sp>
      <p:sp>
        <p:nvSpPr>
          <p:cNvPr id="6" name="TextBox 5">
            <a:extLst>
              <a:ext uri="{FF2B5EF4-FFF2-40B4-BE49-F238E27FC236}">
                <a16:creationId xmlns:a16="http://schemas.microsoft.com/office/drawing/2014/main" id="{41AE90C4-5B9B-F3A1-B2ED-003AB85EC65D}"/>
              </a:ext>
            </a:extLst>
          </p:cNvPr>
          <p:cNvSpPr txBox="1"/>
          <p:nvPr/>
        </p:nvSpPr>
        <p:spPr>
          <a:xfrm>
            <a:off x="0" y="1006360"/>
            <a:ext cx="8686800" cy="8402300"/>
          </a:xfrm>
          <a:prstGeom prst="rect">
            <a:avLst/>
          </a:prstGeom>
          <a:noFill/>
        </p:spPr>
        <p:txBody>
          <a:bodyPr wrap="square" rtlCol="0">
            <a:spAutoFit/>
          </a:bodyPr>
          <a:lstStyle/>
          <a:p>
            <a:pPr marL="285750" indent="-285750">
              <a:buFont typeface="Arial" panose="020B0604020202020204" pitchFamily="34" charset="0"/>
              <a:buChar char="•"/>
            </a:pPr>
            <a:r>
              <a:rPr lang="en-US" dirty="0"/>
              <a:t>Rapid Demobilization after the war</a:t>
            </a:r>
          </a:p>
          <a:p>
            <a:pPr marL="742950" lvl="1" indent="-285750">
              <a:buFont typeface="Arial" panose="020B0604020202020204" pitchFamily="34" charset="0"/>
              <a:buChar char="•"/>
            </a:pPr>
            <a:r>
              <a:rPr lang="en-US" dirty="0"/>
              <a:t>At this point, the American government and people still don’t believe in a standing army after at times of peace</a:t>
            </a:r>
          </a:p>
          <a:p>
            <a:pPr marL="742950" lvl="1" indent="-285750">
              <a:buFont typeface="Arial" panose="020B0604020202020204" pitchFamily="34" charset="0"/>
              <a:buChar char="•"/>
            </a:pPr>
            <a:r>
              <a:rPr lang="en-US" dirty="0"/>
              <a:t>Within a year, the size of the military went from over a million to 25,000</a:t>
            </a:r>
          </a:p>
          <a:p>
            <a:pPr marL="742950" lvl="1" indent="-285750">
              <a:buFont typeface="Arial" panose="020B0604020202020204" pitchFamily="34" charset="0"/>
              <a:buChar char="•"/>
            </a:pPr>
            <a:r>
              <a:rPr lang="en-US" dirty="0"/>
              <a:t>In 1870, only 52 ships were in the navy and most of them were obsolete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of Black Troops</a:t>
            </a:r>
          </a:p>
          <a:p>
            <a:pPr marL="742950" lvl="1" indent="-285750">
              <a:buFont typeface="Arial" panose="020B0604020202020204" pitchFamily="34" charset="0"/>
              <a:buChar char="•"/>
            </a:pPr>
            <a:r>
              <a:rPr lang="en-US" dirty="0"/>
              <a:t>The US Colored Troops were created</a:t>
            </a:r>
          </a:p>
          <a:p>
            <a:pPr marL="742950" lvl="1" indent="-285750">
              <a:buFont typeface="Arial" panose="020B0604020202020204" pitchFamily="34" charset="0"/>
              <a:buChar char="•"/>
            </a:pPr>
            <a:r>
              <a:rPr lang="en-US" dirty="0"/>
              <a:t>Originally, they faced discrimination, as they were separate from the white troops and only white commissioned officers oversaw them</a:t>
            </a:r>
          </a:p>
          <a:p>
            <a:pPr marL="742950" lvl="1" indent="-285750">
              <a:buFont typeface="Arial" panose="020B0604020202020204" pitchFamily="34" charset="0"/>
              <a:buChar char="•"/>
            </a:pPr>
            <a:r>
              <a:rPr lang="en-US" dirty="0"/>
              <a:t>At the start of the employment of black people, they were mostly used for fatigue work.</a:t>
            </a:r>
          </a:p>
        </p:txBody>
      </p:sp>
      <p:pic>
        <p:nvPicPr>
          <p:cNvPr id="5" name="Picture 4">
            <a:extLst>
              <a:ext uri="{FF2B5EF4-FFF2-40B4-BE49-F238E27FC236}">
                <a16:creationId xmlns:a16="http://schemas.microsoft.com/office/drawing/2014/main" id="{B12448C7-9AE6-DE3C-0B12-495E6B77F293}"/>
              </a:ext>
            </a:extLst>
          </p:cNvPr>
          <p:cNvPicPr>
            <a:picLocks noChangeAspect="1"/>
          </p:cNvPicPr>
          <p:nvPr/>
        </p:nvPicPr>
        <p:blipFill>
          <a:blip r:embed="rId2"/>
          <a:stretch>
            <a:fillRect/>
          </a:stretch>
        </p:blipFill>
        <p:spPr>
          <a:xfrm>
            <a:off x="1866568" y="2450020"/>
            <a:ext cx="4807008" cy="5061633"/>
          </a:xfrm>
          <a:prstGeom prst="rect">
            <a:avLst/>
          </a:prstGeom>
        </p:spPr>
      </p:pic>
      <p:pic>
        <p:nvPicPr>
          <p:cNvPr id="9" name="Picture 8">
            <a:extLst>
              <a:ext uri="{FF2B5EF4-FFF2-40B4-BE49-F238E27FC236}">
                <a16:creationId xmlns:a16="http://schemas.microsoft.com/office/drawing/2014/main" id="{5808FFE1-F671-8C85-0391-2A24D55E8B7E}"/>
              </a:ext>
            </a:extLst>
          </p:cNvPr>
          <p:cNvPicPr>
            <a:picLocks noChangeAspect="1"/>
          </p:cNvPicPr>
          <p:nvPr/>
        </p:nvPicPr>
        <p:blipFill>
          <a:blip r:embed="rId3"/>
          <a:stretch>
            <a:fillRect/>
          </a:stretch>
        </p:blipFill>
        <p:spPr>
          <a:xfrm>
            <a:off x="4067022" y="9343627"/>
            <a:ext cx="4420217" cy="2848373"/>
          </a:xfrm>
          <a:prstGeom prst="rect">
            <a:avLst/>
          </a:prstGeom>
        </p:spPr>
      </p:pic>
      <p:pic>
        <p:nvPicPr>
          <p:cNvPr id="11" name="Picture 10">
            <a:extLst>
              <a:ext uri="{FF2B5EF4-FFF2-40B4-BE49-F238E27FC236}">
                <a16:creationId xmlns:a16="http://schemas.microsoft.com/office/drawing/2014/main" id="{C004B1BF-A4AF-4A3D-F21A-92FBEF23F11E}"/>
              </a:ext>
            </a:extLst>
          </p:cNvPr>
          <p:cNvPicPr>
            <a:picLocks noChangeAspect="1"/>
          </p:cNvPicPr>
          <p:nvPr/>
        </p:nvPicPr>
        <p:blipFill>
          <a:blip r:embed="rId4"/>
          <a:stretch>
            <a:fillRect/>
          </a:stretch>
        </p:blipFill>
        <p:spPr>
          <a:xfrm>
            <a:off x="364453" y="9343627"/>
            <a:ext cx="3147488" cy="2744456"/>
          </a:xfrm>
          <a:prstGeom prst="rect">
            <a:avLst/>
          </a:prstGeom>
        </p:spPr>
      </p:pic>
    </p:spTree>
    <p:extLst>
      <p:ext uri="{BB962C8B-B14F-4D97-AF65-F5344CB8AC3E}">
        <p14:creationId xmlns:p14="http://schemas.microsoft.com/office/powerpoint/2010/main" val="67289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3CA6A-9E2F-E67A-20D8-1F5B21C87C15}"/>
              </a:ext>
            </a:extLst>
          </p:cNvPr>
          <p:cNvPicPr>
            <a:picLocks noChangeAspect="1"/>
          </p:cNvPicPr>
          <p:nvPr/>
        </p:nvPicPr>
        <p:blipFill>
          <a:blip r:embed="rId2"/>
          <a:stretch>
            <a:fillRect/>
          </a:stretch>
        </p:blipFill>
        <p:spPr>
          <a:xfrm>
            <a:off x="89397" y="4068833"/>
            <a:ext cx="4670892" cy="2027167"/>
          </a:xfrm>
          <a:prstGeom prst="rect">
            <a:avLst/>
          </a:prstGeom>
        </p:spPr>
      </p:pic>
      <p:sp>
        <p:nvSpPr>
          <p:cNvPr id="2" name="TextBox 1">
            <a:extLst>
              <a:ext uri="{FF2B5EF4-FFF2-40B4-BE49-F238E27FC236}">
                <a16:creationId xmlns:a16="http://schemas.microsoft.com/office/drawing/2014/main" id="{B49B4D3C-3B48-EE25-2652-A4FE14629D17}"/>
              </a:ext>
            </a:extLst>
          </p:cNvPr>
          <p:cNvSpPr txBox="1"/>
          <p:nvPr/>
        </p:nvSpPr>
        <p:spPr>
          <a:xfrm>
            <a:off x="0" y="-1"/>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During the civil war, blacks completed their first successful civil rights protest</a:t>
            </a:r>
          </a:p>
          <a:p>
            <a:pPr marL="1200150" lvl="2" indent="-285750">
              <a:buFont typeface="Arial" panose="020B0604020202020204" pitchFamily="34" charset="0"/>
              <a:buChar char="•"/>
            </a:pPr>
            <a:r>
              <a:rPr lang="en-US" dirty="0"/>
              <a:t>Initially, blacks were supposed to be given the same pay as white troops, but the government skimped out and paid them less</a:t>
            </a:r>
          </a:p>
          <a:p>
            <a:pPr marL="1200150" lvl="2" indent="-285750">
              <a:buFont typeface="Arial" panose="020B0604020202020204" pitchFamily="34" charset="0"/>
              <a:buChar char="•"/>
            </a:pPr>
            <a:r>
              <a:rPr lang="en-US" dirty="0"/>
              <a:t>The 54</a:t>
            </a:r>
            <a:r>
              <a:rPr lang="en-US" baseline="30000" dirty="0"/>
              <a:t>th</a:t>
            </a:r>
            <a:r>
              <a:rPr lang="en-US" dirty="0"/>
              <a:t> and 55</a:t>
            </a:r>
            <a:r>
              <a:rPr lang="en-US" baseline="30000" dirty="0"/>
              <a:t>th</a:t>
            </a:r>
            <a:r>
              <a:rPr lang="en-US" dirty="0"/>
              <a:t> Massachusetts led a protest that expanded to most black troops.</a:t>
            </a:r>
          </a:p>
          <a:p>
            <a:pPr marL="1657350" lvl="3" indent="-285750">
              <a:buFont typeface="Arial" panose="020B0604020202020204" pitchFamily="34" charset="0"/>
              <a:buChar char="•"/>
            </a:pPr>
            <a:r>
              <a:rPr lang="en-US" dirty="0"/>
              <a:t>They would refuse pay as long as they were to be given less</a:t>
            </a:r>
          </a:p>
          <a:p>
            <a:pPr marL="2114550" lvl="4" indent="-285750">
              <a:buFont typeface="Arial" panose="020B0604020202020204" pitchFamily="34" charset="0"/>
              <a:buChar char="•"/>
            </a:pPr>
            <a:r>
              <a:rPr lang="en-US" dirty="0"/>
              <a:t>This worked because Northerners saw this as honorable</a:t>
            </a:r>
          </a:p>
          <a:p>
            <a:pPr marL="2571750" lvl="5" indent="-285750">
              <a:buFont typeface="Arial" panose="020B0604020202020204" pitchFamily="34" charset="0"/>
              <a:buChar char="•"/>
            </a:pPr>
            <a:r>
              <a:rPr lang="en-US" dirty="0"/>
              <a:t>They would still be willing to fight and due their duties even if they weren’t getting anything back from it</a:t>
            </a:r>
          </a:p>
          <a:p>
            <a:pPr marL="1200150" lvl="2" indent="-285750">
              <a:buFont typeface="Arial" panose="020B0604020202020204" pitchFamily="34" charset="0"/>
              <a:buChar char="•"/>
            </a:pPr>
            <a:r>
              <a:rPr lang="en-US" dirty="0"/>
              <a:t>Eventually, congress passed a law giving blacks equal pay and back dated it to the emancipation proclamation.</a:t>
            </a:r>
          </a:p>
          <a:p>
            <a:pPr marL="742950" lvl="1" indent="-285750">
              <a:buFont typeface="Arial" panose="020B0604020202020204" pitchFamily="34" charset="0"/>
              <a:buChar char="•"/>
            </a:pPr>
            <a:r>
              <a:rPr lang="en-US" dirty="0"/>
              <a:t>Also, during the war was the first time that blacks got to represent themselves equally in a court of law (military justice)</a:t>
            </a:r>
          </a:p>
        </p:txBody>
      </p:sp>
      <p:pic>
        <p:nvPicPr>
          <p:cNvPr id="6" name="Picture 5">
            <a:extLst>
              <a:ext uri="{FF2B5EF4-FFF2-40B4-BE49-F238E27FC236}">
                <a16:creationId xmlns:a16="http://schemas.microsoft.com/office/drawing/2014/main" id="{6975A46F-C638-4D0A-DBE7-A873F09820B2}"/>
              </a:ext>
            </a:extLst>
          </p:cNvPr>
          <p:cNvPicPr>
            <a:picLocks noChangeAspect="1"/>
          </p:cNvPicPr>
          <p:nvPr/>
        </p:nvPicPr>
        <p:blipFill>
          <a:blip r:embed="rId3"/>
          <a:stretch>
            <a:fillRect/>
          </a:stretch>
        </p:blipFill>
        <p:spPr>
          <a:xfrm>
            <a:off x="4881154" y="3438125"/>
            <a:ext cx="3684781" cy="2657875"/>
          </a:xfrm>
          <a:prstGeom prst="rect">
            <a:avLst/>
          </a:prstGeom>
        </p:spPr>
      </p:pic>
      <p:sp>
        <p:nvSpPr>
          <p:cNvPr id="7" name="TextBox 6">
            <a:extLst>
              <a:ext uri="{FF2B5EF4-FFF2-40B4-BE49-F238E27FC236}">
                <a16:creationId xmlns:a16="http://schemas.microsoft.com/office/drawing/2014/main" id="{33B5F594-70C4-33B5-FCDF-05A91368DAE7}"/>
              </a:ext>
            </a:extLst>
          </p:cNvPr>
          <p:cNvSpPr txBox="1"/>
          <p:nvPr/>
        </p:nvSpPr>
        <p:spPr>
          <a:xfrm>
            <a:off x="0" y="628684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Southern civil war (1865-1877)</a:t>
            </a:r>
          </a:p>
          <a:p>
            <a:pPr marL="742950" lvl="1" indent="-285750">
              <a:buFont typeface="Arial" panose="020B0604020202020204" pitchFamily="34" charset="0"/>
              <a:buChar char="•"/>
            </a:pPr>
            <a:r>
              <a:rPr lang="en-US" dirty="0"/>
              <a:t>The civil war ended as a series of surrenders—there was no treaty.</a:t>
            </a:r>
          </a:p>
          <a:p>
            <a:pPr marL="1200150" lvl="2" indent="-285750">
              <a:buFont typeface="Arial" panose="020B0604020202020204" pitchFamily="34" charset="0"/>
              <a:buChar char="•"/>
            </a:pPr>
            <a:r>
              <a:rPr lang="en-US" dirty="0"/>
              <a:t>Final surrender in 1865</a:t>
            </a:r>
          </a:p>
          <a:p>
            <a:pPr marL="742950" lvl="1" indent="-285750">
              <a:buFont typeface="Arial" panose="020B0604020202020204" pitchFamily="34" charset="0"/>
              <a:buChar char="•"/>
            </a:pPr>
            <a:r>
              <a:rPr lang="en-US" dirty="0"/>
              <a:t>After surrendering, confederates had to go back home where black men were usually put in charge of the garrisons. This was done on purpose by the Union</a:t>
            </a:r>
          </a:p>
          <a:p>
            <a:pPr marL="1200150" lvl="2" indent="-285750">
              <a:buFont typeface="Arial" panose="020B0604020202020204" pitchFamily="34" charset="0"/>
              <a:buChar char="•"/>
            </a:pPr>
            <a:r>
              <a:rPr lang="en-US" dirty="0"/>
              <a:t>This leads to a build up of resentment towards blacks</a:t>
            </a:r>
          </a:p>
          <a:p>
            <a:pPr marL="742950" lvl="1" indent="-285750">
              <a:buFont typeface="Arial" panose="020B0604020202020204" pitchFamily="34" charset="0"/>
              <a:buChar char="•"/>
            </a:pPr>
            <a:r>
              <a:rPr lang="en-US" dirty="0"/>
              <a:t>After the war, a terror campaign against blacks and whites that supported the union started</a:t>
            </a:r>
          </a:p>
          <a:p>
            <a:pPr marL="285750" indent="-285750">
              <a:buFont typeface="Arial" panose="020B0604020202020204" pitchFamily="34" charset="0"/>
              <a:buChar char="•"/>
            </a:pPr>
            <a:r>
              <a:rPr lang="en-US" dirty="0"/>
              <a:t>Reconstruction Act</a:t>
            </a:r>
          </a:p>
          <a:p>
            <a:pPr marL="742950" lvl="1" indent="-285750">
              <a:buFont typeface="Arial" panose="020B0604020202020204" pitchFamily="34" charset="0"/>
              <a:buChar char="•"/>
            </a:pPr>
            <a:r>
              <a:rPr lang="en-US" dirty="0"/>
              <a:t>Separated the South into 6 military districts, each government by a general</a:t>
            </a:r>
          </a:p>
          <a:p>
            <a:pPr marL="742950" lvl="1" indent="-285750">
              <a:buFont typeface="Arial" panose="020B0604020202020204" pitchFamily="34" charset="0"/>
              <a:buChar char="•"/>
            </a:pPr>
            <a:r>
              <a:rPr lang="en-US" dirty="0"/>
              <a:t>Forced Southern states to amend their constitution allowing black men to vote before being allowed back in the union</a:t>
            </a:r>
          </a:p>
          <a:p>
            <a:pPr marL="742950" lvl="1" indent="-285750">
              <a:buFont typeface="Arial" panose="020B0604020202020204" pitchFamily="34" charset="0"/>
              <a:buChar char="•"/>
            </a:pPr>
            <a:r>
              <a:rPr lang="en-US" dirty="0"/>
              <a:t>After Lincoln died, Johnson became president, who people usually say is the worst in history</a:t>
            </a:r>
          </a:p>
          <a:p>
            <a:pPr marL="1200150" lvl="2" indent="-285750">
              <a:buFont typeface="Arial" panose="020B0604020202020204" pitchFamily="34" charset="0"/>
              <a:buChar char="•"/>
            </a:pPr>
            <a:r>
              <a:rPr lang="en-US" dirty="0"/>
              <a:t>He wanted Southern states to be readmitted quickly and not require states to allow blacks to vote</a:t>
            </a:r>
          </a:p>
        </p:txBody>
      </p:sp>
    </p:spTree>
    <p:extLst>
      <p:ext uri="{BB962C8B-B14F-4D97-AF65-F5344CB8AC3E}">
        <p14:creationId xmlns:p14="http://schemas.microsoft.com/office/powerpoint/2010/main" val="326305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B496B-18CB-8EAD-2F59-7A918D86DE71}"/>
              </a:ext>
            </a:extLst>
          </p:cNvPr>
          <p:cNvPicPr>
            <a:picLocks noChangeAspect="1"/>
          </p:cNvPicPr>
          <p:nvPr/>
        </p:nvPicPr>
        <p:blipFill>
          <a:blip r:embed="rId2"/>
          <a:stretch>
            <a:fillRect/>
          </a:stretch>
        </p:blipFill>
        <p:spPr>
          <a:xfrm>
            <a:off x="285183" y="0"/>
            <a:ext cx="8116433" cy="4715533"/>
          </a:xfrm>
          <a:prstGeom prst="rect">
            <a:avLst/>
          </a:prstGeom>
        </p:spPr>
      </p:pic>
      <p:sp>
        <p:nvSpPr>
          <p:cNvPr id="4" name="TextBox 3">
            <a:extLst>
              <a:ext uri="{FF2B5EF4-FFF2-40B4-BE49-F238E27FC236}">
                <a16:creationId xmlns:a16="http://schemas.microsoft.com/office/drawing/2014/main" id="{B290E144-4AC1-B3D4-9376-4459A32232FD}"/>
              </a:ext>
            </a:extLst>
          </p:cNvPr>
          <p:cNvSpPr txBox="1"/>
          <p:nvPr/>
        </p:nvSpPr>
        <p:spPr>
          <a:xfrm>
            <a:off x="1" y="4715533"/>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Disputes came up between republican military governors and Andrew Johnson</a:t>
            </a:r>
          </a:p>
          <a:p>
            <a:pPr marL="742950" lvl="1" indent="-285750">
              <a:buFont typeface="Arial" panose="020B0604020202020204" pitchFamily="34" charset="0"/>
              <a:buChar char="•"/>
            </a:pPr>
            <a:r>
              <a:rPr lang="en-US" dirty="0"/>
              <a:t>In the reconstruction act, people who held office in the South and supported the rebel government weren’t allowed to vote</a:t>
            </a:r>
          </a:p>
          <a:p>
            <a:pPr marL="1200150" lvl="2" indent="-285750">
              <a:buFont typeface="Arial" panose="020B0604020202020204" pitchFamily="34" charset="0"/>
              <a:buChar char="•"/>
            </a:pPr>
            <a:r>
              <a:rPr lang="en-US" dirty="0"/>
              <a:t>Phil Sheridan interpreted this very strictly, and Johnson didn’t like it, so he fired him</a:t>
            </a:r>
          </a:p>
          <a:p>
            <a:pPr marL="1657350" lvl="3" indent="-285750">
              <a:buFont typeface="Arial" panose="020B0604020202020204" pitchFamily="34" charset="0"/>
              <a:buChar char="•"/>
            </a:pPr>
            <a:r>
              <a:rPr lang="en-US" dirty="0"/>
              <a:t>This and other decisions made by Johnson lead to the republican congress impeaching him, so he complied to their demands more after that</a:t>
            </a:r>
          </a:p>
          <a:p>
            <a:pPr marL="1657350" lvl="3" indent="-285750">
              <a:buFont typeface="Arial" panose="020B0604020202020204" pitchFamily="34" charset="0"/>
              <a:buChar char="•"/>
            </a:pPr>
            <a:r>
              <a:rPr lang="en-US" dirty="0"/>
              <a:t>Led to a stricter interpretation of the reconstruction act being used, and biracial governments being put in power</a:t>
            </a:r>
          </a:p>
        </p:txBody>
      </p:sp>
      <p:pic>
        <p:nvPicPr>
          <p:cNvPr id="6" name="Picture 5">
            <a:extLst>
              <a:ext uri="{FF2B5EF4-FFF2-40B4-BE49-F238E27FC236}">
                <a16:creationId xmlns:a16="http://schemas.microsoft.com/office/drawing/2014/main" id="{92672E01-9FE2-1B6D-B22F-CB0DA3D0022E}"/>
              </a:ext>
            </a:extLst>
          </p:cNvPr>
          <p:cNvPicPr>
            <a:picLocks noChangeAspect="1"/>
          </p:cNvPicPr>
          <p:nvPr/>
        </p:nvPicPr>
        <p:blipFill>
          <a:blip r:embed="rId3"/>
          <a:stretch>
            <a:fillRect/>
          </a:stretch>
        </p:blipFill>
        <p:spPr>
          <a:xfrm>
            <a:off x="595916" y="7588770"/>
            <a:ext cx="3404261" cy="4493258"/>
          </a:xfrm>
          <a:prstGeom prst="rect">
            <a:avLst/>
          </a:prstGeom>
        </p:spPr>
      </p:pic>
      <p:pic>
        <p:nvPicPr>
          <p:cNvPr id="8" name="Picture 7">
            <a:extLst>
              <a:ext uri="{FF2B5EF4-FFF2-40B4-BE49-F238E27FC236}">
                <a16:creationId xmlns:a16="http://schemas.microsoft.com/office/drawing/2014/main" id="{6B9FB05C-F712-4D9B-6372-3430B634BA64}"/>
              </a:ext>
            </a:extLst>
          </p:cNvPr>
          <p:cNvPicPr>
            <a:picLocks noChangeAspect="1"/>
          </p:cNvPicPr>
          <p:nvPr/>
        </p:nvPicPr>
        <p:blipFill>
          <a:blip r:embed="rId4"/>
          <a:stretch>
            <a:fillRect/>
          </a:stretch>
        </p:blipFill>
        <p:spPr>
          <a:xfrm>
            <a:off x="4686624" y="7528808"/>
            <a:ext cx="3333114" cy="4493259"/>
          </a:xfrm>
          <a:prstGeom prst="rect">
            <a:avLst/>
          </a:prstGeom>
        </p:spPr>
      </p:pic>
    </p:spTree>
    <p:extLst>
      <p:ext uri="{BB962C8B-B14F-4D97-AF65-F5344CB8AC3E}">
        <p14:creationId xmlns:p14="http://schemas.microsoft.com/office/powerpoint/2010/main" val="24993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4DF3D-F63B-7A33-5CDA-9F7F15E047F8}"/>
              </a:ext>
            </a:extLst>
          </p:cNvPr>
          <p:cNvPicPr>
            <a:picLocks noChangeAspect="1"/>
          </p:cNvPicPr>
          <p:nvPr/>
        </p:nvPicPr>
        <p:blipFill>
          <a:blip r:embed="rId2"/>
          <a:stretch>
            <a:fillRect/>
          </a:stretch>
        </p:blipFill>
        <p:spPr>
          <a:xfrm>
            <a:off x="719532" y="5355312"/>
            <a:ext cx="7247736" cy="5556598"/>
          </a:xfrm>
          <a:prstGeom prst="rect">
            <a:avLst/>
          </a:prstGeom>
        </p:spPr>
      </p:pic>
      <p:sp>
        <p:nvSpPr>
          <p:cNvPr id="4" name="TextBox 3">
            <a:extLst>
              <a:ext uri="{FF2B5EF4-FFF2-40B4-BE49-F238E27FC236}">
                <a16:creationId xmlns:a16="http://schemas.microsoft.com/office/drawing/2014/main" id="{DCB6CF0E-A202-2982-CD17-5A9406139C92}"/>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the end of the occupation of the South, increased violence towards blacks and republicans occurred</a:t>
            </a:r>
          </a:p>
          <a:p>
            <a:pPr marL="742950" lvl="1" indent="-285750">
              <a:buFont typeface="Arial" panose="020B0604020202020204" pitchFamily="34" charset="0"/>
              <a:buChar char="•"/>
            </a:pPr>
            <a:r>
              <a:rPr lang="en-US" dirty="0"/>
              <a:t>Hundreds of political murders happened during the 1868 elections, leaving hundreds dead. </a:t>
            </a:r>
          </a:p>
          <a:p>
            <a:pPr marL="1200150" lvl="2" indent="-285750">
              <a:buFont typeface="Arial" panose="020B0604020202020204" pitchFamily="34" charset="0"/>
              <a:buChar char="•"/>
            </a:pPr>
            <a:r>
              <a:rPr lang="en-US" dirty="0"/>
              <a:t>Lead to extremely low turnouts among blacks and republicans</a:t>
            </a:r>
          </a:p>
          <a:p>
            <a:pPr marL="742950" lvl="1" indent="-285750">
              <a:buFont typeface="Arial" panose="020B0604020202020204" pitchFamily="34" charset="0"/>
              <a:buChar char="•"/>
            </a:pPr>
            <a:r>
              <a:rPr lang="en-US" dirty="0"/>
              <a:t>Monroe County Mississippi</a:t>
            </a:r>
          </a:p>
          <a:p>
            <a:pPr marL="1200150" lvl="2" indent="-285750">
              <a:buFont typeface="Arial" panose="020B0604020202020204" pitchFamily="34" charset="0"/>
              <a:buChar char="•"/>
            </a:pPr>
            <a:r>
              <a:rPr lang="en-US" dirty="0"/>
              <a:t>The KKK and other para-military groups set up in front of the courthouse on election day</a:t>
            </a:r>
          </a:p>
          <a:p>
            <a:pPr marL="1657350" lvl="3" indent="-285750">
              <a:buFont typeface="Arial" panose="020B0604020202020204" pitchFamily="34" charset="0"/>
              <a:buChar char="•"/>
            </a:pPr>
            <a:r>
              <a:rPr lang="en-US" dirty="0"/>
              <a:t>They said that if they saw anyone vote republican there that they would open fire on them</a:t>
            </a:r>
          </a:p>
          <a:p>
            <a:pPr marL="2114550" lvl="4" indent="-285750">
              <a:buFont typeface="Arial" panose="020B0604020202020204" pitchFamily="34" charset="0"/>
              <a:buChar char="•"/>
            </a:pPr>
            <a:r>
              <a:rPr lang="en-US" dirty="0"/>
              <a:t>They knew who they voted for because they would either bring  a blue or red card up to the ballot and put it in</a:t>
            </a:r>
          </a:p>
          <a:p>
            <a:pPr marL="2114550" lvl="4" indent="-285750">
              <a:buFont typeface="Arial" panose="020B0604020202020204" pitchFamily="34" charset="0"/>
              <a:buChar char="•"/>
            </a:pPr>
            <a:r>
              <a:rPr lang="en-US" dirty="0"/>
              <a:t>No votes for a republican were counted in the county</a:t>
            </a:r>
          </a:p>
          <a:p>
            <a:pPr marL="742950" lvl="1" indent="-285750">
              <a:buFont typeface="Arial" panose="020B0604020202020204" pitchFamily="34" charset="0"/>
              <a:buChar char="•"/>
            </a:pPr>
            <a:r>
              <a:rPr lang="en-US" dirty="0"/>
              <a:t>Battle of Liberty Place – New Orleans, 1874</a:t>
            </a:r>
          </a:p>
          <a:p>
            <a:pPr marL="1200150" lvl="2" indent="-285750">
              <a:buFont typeface="Arial" panose="020B0604020202020204" pitchFamily="34" charset="0"/>
              <a:buChar char="•"/>
            </a:pPr>
            <a:r>
              <a:rPr lang="en-US" dirty="0"/>
              <a:t>3000 paramilitary soldiers attempted to steal arms from the city</a:t>
            </a:r>
          </a:p>
          <a:p>
            <a:pPr marL="1657350" lvl="3" indent="-285750">
              <a:buFont typeface="Arial" panose="020B0604020202020204" pitchFamily="34" charset="0"/>
              <a:buChar char="•"/>
            </a:pPr>
            <a:r>
              <a:rPr lang="en-US" dirty="0"/>
              <a:t>New Orleans militia came out to fight them</a:t>
            </a:r>
          </a:p>
          <a:p>
            <a:pPr marL="2114550" lvl="4" indent="-285750">
              <a:buFont typeface="Arial" panose="020B0604020202020204" pitchFamily="34" charset="0"/>
              <a:buChar char="•"/>
            </a:pPr>
            <a:r>
              <a:rPr lang="en-US" dirty="0"/>
              <a:t>After a bloody battle in the street, the paramilitary captured the weapons and dispersed them among people in Louisiana</a:t>
            </a:r>
          </a:p>
          <a:p>
            <a:pPr marL="742950" lvl="1" indent="-285750">
              <a:buFont typeface="Arial" panose="020B0604020202020204" pitchFamily="34" charset="0"/>
              <a:buChar char="•"/>
            </a:pPr>
            <a:r>
              <a:rPr lang="en-US" dirty="0"/>
              <a:t>All biracial governments established during the occupation fell</a:t>
            </a:r>
          </a:p>
        </p:txBody>
      </p:sp>
    </p:spTree>
    <p:extLst>
      <p:ext uri="{BB962C8B-B14F-4D97-AF65-F5344CB8AC3E}">
        <p14:creationId xmlns:p14="http://schemas.microsoft.com/office/powerpoint/2010/main" val="117509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67086-5079-DF7F-A5FA-3E20E5BC863E}"/>
              </a:ext>
            </a:extLst>
          </p:cNvPr>
          <p:cNvSpPr txBox="1"/>
          <p:nvPr/>
        </p:nvSpPr>
        <p:spPr>
          <a:xfrm>
            <a:off x="0" y="175364"/>
            <a:ext cx="8686799" cy="830997"/>
          </a:xfrm>
          <a:prstGeom prst="rect">
            <a:avLst/>
          </a:prstGeom>
          <a:noFill/>
        </p:spPr>
        <p:txBody>
          <a:bodyPr wrap="square" rtlCol="0">
            <a:spAutoFit/>
          </a:bodyPr>
          <a:lstStyle/>
          <a:p>
            <a:pPr algn="ctr"/>
            <a:r>
              <a:rPr lang="en-US" sz="4800" dirty="0"/>
              <a:t>Western Wars</a:t>
            </a:r>
          </a:p>
        </p:txBody>
      </p:sp>
      <p:pic>
        <p:nvPicPr>
          <p:cNvPr id="4" name="Picture 3">
            <a:extLst>
              <a:ext uri="{FF2B5EF4-FFF2-40B4-BE49-F238E27FC236}">
                <a16:creationId xmlns:a16="http://schemas.microsoft.com/office/drawing/2014/main" id="{9F5486D9-202F-6293-BDD8-E9822B5D2453}"/>
              </a:ext>
            </a:extLst>
          </p:cNvPr>
          <p:cNvPicPr>
            <a:picLocks noChangeAspect="1"/>
          </p:cNvPicPr>
          <p:nvPr/>
        </p:nvPicPr>
        <p:blipFill>
          <a:blip r:embed="rId2"/>
          <a:stretch>
            <a:fillRect/>
          </a:stretch>
        </p:blipFill>
        <p:spPr>
          <a:xfrm>
            <a:off x="3183" y="837466"/>
            <a:ext cx="8683616" cy="6987400"/>
          </a:xfrm>
          <a:prstGeom prst="rect">
            <a:avLst/>
          </a:prstGeom>
        </p:spPr>
      </p:pic>
      <p:sp>
        <p:nvSpPr>
          <p:cNvPr id="5" name="TextBox 4">
            <a:extLst>
              <a:ext uri="{FF2B5EF4-FFF2-40B4-BE49-F238E27FC236}">
                <a16:creationId xmlns:a16="http://schemas.microsoft.com/office/drawing/2014/main" id="{A6FC698A-0FEF-26C2-598F-42EB471CB00B}"/>
              </a:ext>
            </a:extLst>
          </p:cNvPr>
          <p:cNvSpPr txBox="1"/>
          <p:nvPr/>
        </p:nvSpPr>
        <p:spPr>
          <a:xfrm>
            <a:off x="0" y="7840637"/>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four zones of warfare against native Americans</a:t>
            </a:r>
          </a:p>
          <a:p>
            <a:pPr marL="742950" lvl="1" indent="-285750">
              <a:buFont typeface="Arial" panose="020B0604020202020204" pitchFamily="34" charset="0"/>
              <a:buChar char="•"/>
            </a:pPr>
            <a:r>
              <a:rPr lang="en-US" dirty="0"/>
              <a:t>Midwest with the Comanche ans Sioux</a:t>
            </a:r>
          </a:p>
          <a:p>
            <a:pPr marL="742950" lvl="1" indent="-285750">
              <a:buFont typeface="Arial" panose="020B0604020202020204" pitchFamily="34" charset="0"/>
              <a:buChar char="•"/>
            </a:pPr>
            <a:r>
              <a:rPr lang="en-US" dirty="0"/>
              <a:t>Southwest with the Apache</a:t>
            </a:r>
          </a:p>
          <a:p>
            <a:pPr marL="742950" lvl="1" indent="-285750">
              <a:buFont typeface="Arial" panose="020B0604020202020204" pitchFamily="34" charset="0"/>
              <a:buChar char="•"/>
            </a:pPr>
            <a:r>
              <a:rPr lang="en-US" dirty="0"/>
              <a:t>Mountains with Cheyenne and Sioux</a:t>
            </a:r>
          </a:p>
          <a:p>
            <a:pPr marL="742950" lvl="1" indent="-285750">
              <a:buFont typeface="Arial" panose="020B0604020202020204" pitchFamily="34" charset="0"/>
              <a:buChar char="•"/>
            </a:pPr>
            <a:r>
              <a:rPr lang="en-US" dirty="0"/>
              <a:t>Pacific Northwest</a:t>
            </a:r>
          </a:p>
          <a:p>
            <a:pPr marL="285750" indent="-285750">
              <a:buFont typeface="Arial" panose="020B0604020202020204" pitchFamily="34" charset="0"/>
              <a:buChar char="•"/>
            </a:pPr>
            <a:r>
              <a:rPr lang="en-US" dirty="0"/>
              <a:t>Comanche – Panhandles of Texas and Oklahoma</a:t>
            </a:r>
          </a:p>
          <a:p>
            <a:pPr marL="742950" lvl="1" indent="-285750">
              <a:buFont typeface="Arial" panose="020B0604020202020204" pitchFamily="34" charset="0"/>
              <a:buChar char="•"/>
            </a:pPr>
            <a:r>
              <a:rPr lang="en-US" dirty="0"/>
              <a:t>The government wanted to move them into an Indian reservation in Oklahoma</a:t>
            </a:r>
          </a:p>
          <a:p>
            <a:pPr marL="742950" lvl="1" indent="-285750">
              <a:buFont typeface="Arial" panose="020B0604020202020204" pitchFamily="34" charset="0"/>
              <a:buChar char="•"/>
            </a:pPr>
            <a:r>
              <a:rPr lang="en-US" dirty="0"/>
              <a:t>The initial strategy to defeat them was to prevent them from hunting buffalo</a:t>
            </a:r>
          </a:p>
          <a:p>
            <a:pPr marL="742950" lvl="1" indent="-285750">
              <a:buFont typeface="Arial" panose="020B0604020202020204" pitchFamily="34" charset="0"/>
              <a:buChar char="•"/>
            </a:pPr>
            <a:r>
              <a:rPr lang="en-US" dirty="0"/>
              <a:t>Last Successful Comanche War</a:t>
            </a:r>
          </a:p>
          <a:p>
            <a:pPr marL="1200150" lvl="2" indent="-285750">
              <a:buFont typeface="Arial" panose="020B0604020202020204" pitchFamily="34" charset="0"/>
              <a:buChar char="•"/>
            </a:pPr>
            <a:r>
              <a:rPr lang="en-US" dirty="0"/>
              <a:t>Ranald Mackenzie vs. Quanah Parker</a:t>
            </a:r>
          </a:p>
          <a:p>
            <a:pPr marL="1200150" lvl="2" indent="-285750">
              <a:buFont typeface="Arial" panose="020B0604020202020204" pitchFamily="34" charset="0"/>
              <a:buChar char="•"/>
            </a:pPr>
            <a:r>
              <a:rPr lang="en-US" dirty="0"/>
              <a:t>Ranald get gets the Tonkowah – the  Comanche’s enemy to lead them to Palo Duro Canyon, where the Comanche have set up camp for the winter</a:t>
            </a:r>
          </a:p>
          <a:p>
            <a:pPr marL="1657350" lvl="3" indent="-285750">
              <a:buFont typeface="Arial" panose="020B0604020202020204" pitchFamily="34" charset="0"/>
              <a:buChar char="•"/>
            </a:pPr>
            <a:r>
              <a:rPr lang="en-US" dirty="0"/>
              <a:t>Mackenzie sends forces on both ends of the ravine and moves inwards to the Comanche</a:t>
            </a:r>
          </a:p>
          <a:p>
            <a:pPr marL="1657350" lvl="3" indent="-285750">
              <a:buFont typeface="Arial" panose="020B0604020202020204" pitchFamily="34" charset="0"/>
              <a:buChar char="•"/>
            </a:pPr>
            <a:r>
              <a:rPr lang="en-US" dirty="0"/>
              <a:t>Lets the Comanche escape, but not before killing all their horses</a:t>
            </a:r>
          </a:p>
        </p:txBody>
      </p:sp>
    </p:spTree>
    <p:extLst>
      <p:ext uri="{BB962C8B-B14F-4D97-AF65-F5344CB8AC3E}">
        <p14:creationId xmlns:p14="http://schemas.microsoft.com/office/powerpoint/2010/main" val="190262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EF412-1FA9-4D75-7BE1-7AFDB480AC2C}"/>
              </a:ext>
            </a:extLst>
          </p:cNvPr>
          <p:cNvPicPr>
            <a:picLocks noChangeAspect="1"/>
          </p:cNvPicPr>
          <p:nvPr/>
        </p:nvPicPr>
        <p:blipFill>
          <a:blip r:embed="rId2"/>
          <a:stretch>
            <a:fillRect/>
          </a:stretch>
        </p:blipFill>
        <p:spPr>
          <a:xfrm>
            <a:off x="144073" y="0"/>
            <a:ext cx="2232554" cy="3134162"/>
          </a:xfrm>
          <a:prstGeom prst="rect">
            <a:avLst/>
          </a:prstGeom>
        </p:spPr>
      </p:pic>
      <p:pic>
        <p:nvPicPr>
          <p:cNvPr id="5" name="Picture 4">
            <a:extLst>
              <a:ext uri="{FF2B5EF4-FFF2-40B4-BE49-F238E27FC236}">
                <a16:creationId xmlns:a16="http://schemas.microsoft.com/office/drawing/2014/main" id="{04821646-7BDD-1378-B7ED-DB1B2ED1B83D}"/>
              </a:ext>
            </a:extLst>
          </p:cNvPr>
          <p:cNvPicPr>
            <a:picLocks noChangeAspect="1"/>
          </p:cNvPicPr>
          <p:nvPr/>
        </p:nvPicPr>
        <p:blipFill>
          <a:blip r:embed="rId3"/>
          <a:stretch>
            <a:fillRect/>
          </a:stretch>
        </p:blipFill>
        <p:spPr>
          <a:xfrm>
            <a:off x="2352862" y="0"/>
            <a:ext cx="5058481" cy="3134162"/>
          </a:xfrm>
          <a:prstGeom prst="rect">
            <a:avLst/>
          </a:prstGeom>
        </p:spPr>
      </p:pic>
      <p:pic>
        <p:nvPicPr>
          <p:cNvPr id="7" name="Picture 6">
            <a:extLst>
              <a:ext uri="{FF2B5EF4-FFF2-40B4-BE49-F238E27FC236}">
                <a16:creationId xmlns:a16="http://schemas.microsoft.com/office/drawing/2014/main" id="{7C336DF7-1BF0-3480-7CC6-E896D555EBB0}"/>
              </a:ext>
            </a:extLst>
          </p:cNvPr>
          <p:cNvPicPr>
            <a:picLocks noChangeAspect="1"/>
          </p:cNvPicPr>
          <p:nvPr/>
        </p:nvPicPr>
        <p:blipFill>
          <a:blip r:embed="rId4"/>
          <a:stretch>
            <a:fillRect/>
          </a:stretch>
        </p:blipFill>
        <p:spPr>
          <a:xfrm>
            <a:off x="7411343" y="0"/>
            <a:ext cx="1275457" cy="3134162"/>
          </a:xfrm>
          <a:prstGeom prst="rect">
            <a:avLst/>
          </a:prstGeom>
        </p:spPr>
      </p:pic>
      <p:pic>
        <p:nvPicPr>
          <p:cNvPr id="9" name="Picture 8">
            <a:extLst>
              <a:ext uri="{FF2B5EF4-FFF2-40B4-BE49-F238E27FC236}">
                <a16:creationId xmlns:a16="http://schemas.microsoft.com/office/drawing/2014/main" id="{142750CB-2E90-B25B-7E2A-399F99DCC51D}"/>
              </a:ext>
            </a:extLst>
          </p:cNvPr>
          <p:cNvPicPr>
            <a:picLocks noChangeAspect="1"/>
          </p:cNvPicPr>
          <p:nvPr/>
        </p:nvPicPr>
        <p:blipFill>
          <a:blip r:embed="rId5"/>
          <a:stretch>
            <a:fillRect/>
          </a:stretch>
        </p:blipFill>
        <p:spPr>
          <a:xfrm>
            <a:off x="-17071" y="3134162"/>
            <a:ext cx="8686800" cy="3943575"/>
          </a:xfrm>
          <a:prstGeom prst="rect">
            <a:avLst/>
          </a:prstGeom>
        </p:spPr>
      </p:pic>
      <p:sp>
        <p:nvSpPr>
          <p:cNvPr id="10" name="TextBox 9">
            <a:extLst>
              <a:ext uri="{FF2B5EF4-FFF2-40B4-BE49-F238E27FC236}">
                <a16:creationId xmlns:a16="http://schemas.microsoft.com/office/drawing/2014/main" id="{93A14E92-82B5-8185-18A6-763A86ECF505}"/>
              </a:ext>
            </a:extLst>
          </p:cNvPr>
          <p:cNvSpPr txBox="1"/>
          <p:nvPr/>
        </p:nvSpPr>
        <p:spPr>
          <a:xfrm>
            <a:off x="0" y="7255239"/>
            <a:ext cx="8559384"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Mackenzie killing all the horses is the nail in the coffin for the Comanche</a:t>
            </a:r>
          </a:p>
          <a:p>
            <a:pPr marL="1657350" lvl="3" indent="-285750">
              <a:buFont typeface="Arial" panose="020B0604020202020204" pitchFamily="34" charset="0"/>
              <a:buChar char="•"/>
            </a:pPr>
            <a:r>
              <a:rPr lang="en-US" dirty="0"/>
              <a:t>One by one, the Comanche come to the reserve because they can’t hunt any buffalo</a:t>
            </a:r>
          </a:p>
        </p:txBody>
      </p:sp>
      <p:pic>
        <p:nvPicPr>
          <p:cNvPr id="12" name="Picture 11">
            <a:extLst>
              <a:ext uri="{FF2B5EF4-FFF2-40B4-BE49-F238E27FC236}">
                <a16:creationId xmlns:a16="http://schemas.microsoft.com/office/drawing/2014/main" id="{03643DAC-1D0A-6919-26EE-51C2F14D7150}"/>
              </a:ext>
            </a:extLst>
          </p:cNvPr>
          <p:cNvPicPr>
            <a:picLocks noChangeAspect="1"/>
          </p:cNvPicPr>
          <p:nvPr/>
        </p:nvPicPr>
        <p:blipFill>
          <a:blip r:embed="rId6"/>
          <a:stretch>
            <a:fillRect/>
          </a:stretch>
        </p:blipFill>
        <p:spPr>
          <a:xfrm>
            <a:off x="-17071" y="8356071"/>
            <a:ext cx="4161121" cy="3835929"/>
          </a:xfrm>
          <a:prstGeom prst="rect">
            <a:avLst/>
          </a:prstGeom>
        </p:spPr>
      </p:pic>
      <p:pic>
        <p:nvPicPr>
          <p:cNvPr id="14" name="Picture 13">
            <a:extLst>
              <a:ext uri="{FF2B5EF4-FFF2-40B4-BE49-F238E27FC236}">
                <a16:creationId xmlns:a16="http://schemas.microsoft.com/office/drawing/2014/main" id="{97EB7465-5BC4-F3E4-54D5-1DC689E5DF3F}"/>
              </a:ext>
            </a:extLst>
          </p:cNvPr>
          <p:cNvPicPr>
            <a:picLocks noChangeAspect="1"/>
          </p:cNvPicPr>
          <p:nvPr/>
        </p:nvPicPr>
        <p:blipFill>
          <a:blip r:embed="rId7"/>
          <a:stretch>
            <a:fillRect/>
          </a:stretch>
        </p:blipFill>
        <p:spPr>
          <a:xfrm>
            <a:off x="4261634" y="8595678"/>
            <a:ext cx="4408095" cy="2894556"/>
          </a:xfrm>
          <a:prstGeom prst="rect">
            <a:avLst/>
          </a:prstGeom>
        </p:spPr>
      </p:pic>
    </p:spTree>
    <p:extLst>
      <p:ext uri="{BB962C8B-B14F-4D97-AF65-F5344CB8AC3E}">
        <p14:creationId xmlns:p14="http://schemas.microsoft.com/office/powerpoint/2010/main" val="88462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A01E6-F487-F9CE-95E8-F5A3D3FDE1FB}"/>
              </a:ext>
            </a:extLst>
          </p:cNvPr>
          <p:cNvSpPr txBox="1"/>
          <p:nvPr/>
        </p:nvSpPr>
        <p:spPr>
          <a:xfrm>
            <a:off x="14990" y="0"/>
            <a:ext cx="8671810" cy="6186309"/>
          </a:xfrm>
          <a:prstGeom prst="rect">
            <a:avLst/>
          </a:prstGeom>
          <a:noFill/>
        </p:spPr>
        <p:txBody>
          <a:bodyPr wrap="square" rtlCol="0">
            <a:spAutoFit/>
          </a:bodyPr>
          <a:lstStyle/>
          <a:p>
            <a:pPr marL="285750" indent="-285750">
              <a:buFont typeface="Arial" panose="020B0604020202020204" pitchFamily="34" charset="0"/>
              <a:buChar char="•"/>
            </a:pPr>
            <a:r>
              <a:rPr lang="en-US" dirty="0"/>
              <a:t>Wars against the Apache (1860-1886)</a:t>
            </a:r>
          </a:p>
          <a:p>
            <a:pPr marL="742950" lvl="1" indent="-285750">
              <a:buFont typeface="Arial" panose="020B0604020202020204" pitchFamily="34" charset="0"/>
              <a:buChar char="•"/>
            </a:pPr>
            <a:r>
              <a:rPr lang="en-US" dirty="0"/>
              <a:t>20-year struggle between the Americans and Apache</a:t>
            </a:r>
          </a:p>
          <a:p>
            <a:pPr marL="742950" lvl="1" indent="-285750">
              <a:buFont typeface="Arial" panose="020B0604020202020204" pitchFamily="34" charset="0"/>
              <a:buChar char="•"/>
            </a:pPr>
            <a:r>
              <a:rPr lang="en-US" dirty="0"/>
              <a:t>What made the Apache last so long?</a:t>
            </a:r>
          </a:p>
          <a:p>
            <a:pPr marL="1200150" lvl="2" indent="-285750">
              <a:buFont typeface="Arial" panose="020B0604020202020204" pitchFamily="34" charset="0"/>
              <a:buChar char="•"/>
            </a:pPr>
            <a:r>
              <a:rPr lang="en-US" dirty="0"/>
              <a:t>Terrain – the Apache were much more suited to the rough terrain and heat than the Americans</a:t>
            </a:r>
          </a:p>
          <a:p>
            <a:pPr marL="1200150" lvl="2" indent="-285750">
              <a:buFont typeface="Arial" panose="020B0604020202020204" pitchFamily="34" charset="0"/>
              <a:buChar char="•"/>
            </a:pPr>
            <a:r>
              <a:rPr lang="en-US" dirty="0"/>
              <a:t>Use the borderlands to escape armies</a:t>
            </a:r>
          </a:p>
          <a:p>
            <a:pPr marL="1657350" lvl="3" indent="-285750">
              <a:buFont typeface="Arial" panose="020B0604020202020204" pitchFamily="34" charset="0"/>
              <a:buChar char="•"/>
            </a:pPr>
            <a:r>
              <a:rPr lang="en-US" dirty="0"/>
              <a:t>Could move into Mexico to evade American troops and vise versa for the Mexicans</a:t>
            </a:r>
          </a:p>
          <a:p>
            <a:pPr marL="1200150" lvl="2" indent="-285750">
              <a:buFont typeface="Arial" panose="020B0604020202020204" pitchFamily="34" charset="0"/>
              <a:buChar char="•"/>
            </a:pPr>
            <a:r>
              <a:rPr lang="en-US" dirty="0"/>
              <a:t>Mobility – The Apache saw their horses as tools. They would make their sprint until they collapsed from exhaustion, then kill them and use them for meat to keep moving</a:t>
            </a:r>
          </a:p>
          <a:p>
            <a:pPr marL="1657350" lvl="3" indent="-285750">
              <a:buFont typeface="Arial" panose="020B0604020202020204" pitchFamily="34" charset="0"/>
              <a:buChar char="•"/>
            </a:pPr>
            <a:r>
              <a:rPr lang="en-US" dirty="0"/>
              <a:t>American were much nicer to their horses and had emotional attachments to them</a:t>
            </a:r>
          </a:p>
          <a:p>
            <a:pPr marL="1200150" lvl="2" indent="-285750">
              <a:buFont typeface="Arial" panose="020B0604020202020204" pitchFamily="34" charset="0"/>
              <a:buChar char="•"/>
            </a:pPr>
            <a:r>
              <a:rPr lang="en-US" dirty="0"/>
              <a:t>Apache’s basic maxim of warfare – Maximum damage while sustaining minimal losses</a:t>
            </a:r>
          </a:p>
          <a:p>
            <a:pPr marL="1657350" lvl="3" indent="-285750">
              <a:buFont typeface="Arial" panose="020B0604020202020204" pitchFamily="34" charset="0"/>
              <a:buChar char="•"/>
            </a:pPr>
            <a:r>
              <a:rPr lang="en-US" dirty="0"/>
              <a:t>Their main tactic were ambush strikes</a:t>
            </a:r>
          </a:p>
          <a:p>
            <a:pPr marL="2114550" lvl="4" indent="-285750">
              <a:buFont typeface="Arial" panose="020B0604020202020204" pitchFamily="34" charset="0"/>
              <a:buChar char="•"/>
            </a:pPr>
            <a:r>
              <a:rPr lang="en-US" dirty="0"/>
              <a:t>Sometimes they would use a decoy like a women with a baby to lure Americans somewhere to strike</a:t>
            </a:r>
          </a:p>
          <a:p>
            <a:pPr marL="1657350" lvl="3" indent="-285750">
              <a:buFont typeface="Arial" panose="020B0604020202020204" pitchFamily="34" charset="0"/>
              <a:buChar char="•"/>
            </a:pPr>
            <a:r>
              <a:rPr lang="en-US" dirty="0"/>
              <a:t>Infiltration</a:t>
            </a:r>
          </a:p>
          <a:p>
            <a:pPr marL="2114550" lvl="4" indent="-285750">
              <a:buFont typeface="Arial" panose="020B0604020202020204" pitchFamily="34" charset="0"/>
              <a:buChar char="•"/>
            </a:pPr>
            <a:r>
              <a:rPr lang="en-US" dirty="0"/>
              <a:t>At night they would surround a camp of Americans and attempt to make their numbers look bolstered</a:t>
            </a:r>
          </a:p>
          <a:p>
            <a:pPr marL="2114550" lvl="4" indent="-285750">
              <a:buFont typeface="Arial" panose="020B0604020202020204" pitchFamily="34" charset="0"/>
              <a:buChar char="•"/>
            </a:pPr>
            <a:r>
              <a:rPr lang="en-US" dirty="0"/>
              <a:t>If the Americans looked scared, they would attack</a:t>
            </a:r>
          </a:p>
        </p:txBody>
      </p:sp>
      <p:pic>
        <p:nvPicPr>
          <p:cNvPr id="6" name="Picture 5">
            <a:extLst>
              <a:ext uri="{FF2B5EF4-FFF2-40B4-BE49-F238E27FC236}">
                <a16:creationId xmlns:a16="http://schemas.microsoft.com/office/drawing/2014/main" id="{97D8C853-BDF1-168F-F8AE-0131AE0A6D6C}"/>
              </a:ext>
            </a:extLst>
          </p:cNvPr>
          <p:cNvPicPr>
            <a:picLocks noChangeAspect="1"/>
          </p:cNvPicPr>
          <p:nvPr/>
        </p:nvPicPr>
        <p:blipFill>
          <a:blip r:embed="rId2"/>
          <a:stretch>
            <a:fillRect/>
          </a:stretch>
        </p:blipFill>
        <p:spPr>
          <a:xfrm>
            <a:off x="1164338" y="6299693"/>
            <a:ext cx="6373114" cy="5563376"/>
          </a:xfrm>
          <a:prstGeom prst="rect">
            <a:avLst/>
          </a:prstGeom>
        </p:spPr>
      </p:pic>
    </p:spTree>
    <p:extLst>
      <p:ext uri="{BB962C8B-B14F-4D97-AF65-F5344CB8AC3E}">
        <p14:creationId xmlns:p14="http://schemas.microsoft.com/office/powerpoint/2010/main" val="328487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DAAD-5A20-D06C-924C-5341D510E786}"/>
              </a:ext>
            </a:extLst>
          </p:cNvPr>
          <p:cNvPicPr>
            <a:picLocks noChangeAspect="1"/>
          </p:cNvPicPr>
          <p:nvPr/>
        </p:nvPicPr>
        <p:blipFill>
          <a:blip r:embed="rId2"/>
          <a:stretch>
            <a:fillRect/>
          </a:stretch>
        </p:blipFill>
        <p:spPr>
          <a:xfrm>
            <a:off x="1066342" y="167631"/>
            <a:ext cx="6554115" cy="4391638"/>
          </a:xfrm>
          <a:prstGeom prst="rect">
            <a:avLst/>
          </a:prstGeom>
        </p:spPr>
      </p:pic>
      <p:sp>
        <p:nvSpPr>
          <p:cNvPr id="2" name="TextBox 1">
            <a:extLst>
              <a:ext uri="{FF2B5EF4-FFF2-40B4-BE49-F238E27FC236}">
                <a16:creationId xmlns:a16="http://schemas.microsoft.com/office/drawing/2014/main" id="{597048E6-8851-D1C6-CCA7-2023768F0698}"/>
              </a:ext>
            </a:extLst>
          </p:cNvPr>
          <p:cNvSpPr txBox="1"/>
          <p:nvPr/>
        </p:nvSpPr>
        <p:spPr>
          <a:xfrm>
            <a:off x="1" y="4559269"/>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George Crook and his counter insurgency techniques</a:t>
            </a:r>
          </a:p>
          <a:p>
            <a:pPr marL="742950" lvl="1" indent="-285750">
              <a:buFont typeface="Arial" panose="020B0604020202020204" pitchFamily="34" charset="0"/>
              <a:buChar char="•"/>
            </a:pPr>
            <a:r>
              <a:rPr lang="en-US" dirty="0"/>
              <a:t>His main strategy was to follow the Apache into the rough terrain where they had their camps</a:t>
            </a:r>
          </a:p>
          <a:p>
            <a:pPr marL="742950" lvl="1" indent="-285750">
              <a:buFont typeface="Arial" panose="020B0604020202020204" pitchFamily="34" charset="0"/>
              <a:buChar char="•"/>
            </a:pPr>
            <a:r>
              <a:rPr lang="en-US" dirty="0"/>
              <a:t>Instead of using horses for this, he would use mules, who were better suited for this task</a:t>
            </a:r>
          </a:p>
          <a:p>
            <a:pPr marL="1200150" lvl="2" indent="-285750">
              <a:buFont typeface="Arial" panose="020B0604020202020204" pitchFamily="34" charset="0"/>
              <a:buChar char="•"/>
            </a:pPr>
            <a:r>
              <a:rPr lang="en-US" dirty="0"/>
              <a:t>He was so committed to this that he made special saddles for the mules and ate with his mule drivers instead of his officers</a:t>
            </a:r>
          </a:p>
          <a:p>
            <a:pPr marL="742950" lvl="1" indent="-285750">
              <a:buFont typeface="Arial" panose="020B0604020202020204" pitchFamily="34" charset="0"/>
              <a:buChar char="•"/>
            </a:pPr>
            <a:r>
              <a:rPr lang="en-US" dirty="0"/>
              <a:t>Another thing that helped him massively was getting indigenous allies</a:t>
            </a:r>
          </a:p>
          <a:p>
            <a:pPr marL="1200150" lvl="2" indent="-285750">
              <a:buFont typeface="Arial" panose="020B0604020202020204" pitchFamily="34" charset="0"/>
              <a:buChar char="•"/>
            </a:pPr>
            <a:r>
              <a:rPr lang="en-US" dirty="0"/>
              <a:t>The natives could trust him because he would promise them anything that he couldn’t deliver, unlike other generals</a:t>
            </a:r>
          </a:p>
          <a:p>
            <a:pPr marL="1200150" lvl="2" indent="-285750">
              <a:buFont typeface="Arial" panose="020B0604020202020204" pitchFamily="34" charset="0"/>
              <a:buChar char="•"/>
            </a:pPr>
            <a:r>
              <a:rPr lang="en-US" dirty="0"/>
              <a:t>He would also recruit Apache scouts who defected, who would then take them to the strongholds of the tribe</a:t>
            </a:r>
          </a:p>
        </p:txBody>
      </p:sp>
      <p:pic>
        <p:nvPicPr>
          <p:cNvPr id="5" name="Picture 4">
            <a:extLst>
              <a:ext uri="{FF2B5EF4-FFF2-40B4-BE49-F238E27FC236}">
                <a16:creationId xmlns:a16="http://schemas.microsoft.com/office/drawing/2014/main" id="{921F48AB-1C42-380E-DA20-7572FE3D3701}"/>
              </a:ext>
            </a:extLst>
          </p:cNvPr>
          <p:cNvPicPr>
            <a:picLocks noChangeAspect="1"/>
          </p:cNvPicPr>
          <p:nvPr/>
        </p:nvPicPr>
        <p:blipFill>
          <a:blip r:embed="rId3"/>
          <a:stretch>
            <a:fillRect/>
          </a:stretch>
        </p:blipFill>
        <p:spPr>
          <a:xfrm>
            <a:off x="1930653" y="7975589"/>
            <a:ext cx="4825492" cy="3944927"/>
          </a:xfrm>
          <a:prstGeom prst="rect">
            <a:avLst/>
          </a:prstGeom>
        </p:spPr>
      </p:pic>
    </p:spTree>
    <p:extLst>
      <p:ext uri="{BB962C8B-B14F-4D97-AF65-F5344CB8AC3E}">
        <p14:creationId xmlns:p14="http://schemas.microsoft.com/office/powerpoint/2010/main" val="86125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8DED5-C33A-5911-E328-6D6B5ED5D463}"/>
              </a:ext>
            </a:extLst>
          </p:cNvPr>
          <p:cNvSpPr txBox="1"/>
          <p:nvPr/>
        </p:nvSpPr>
        <p:spPr>
          <a:xfrm>
            <a:off x="-1" y="4060813"/>
            <a:ext cx="8686800" cy="2585323"/>
          </a:xfrm>
          <a:prstGeom prst="rect">
            <a:avLst/>
          </a:prstGeom>
          <a:noFill/>
        </p:spPr>
        <p:txBody>
          <a:bodyPr wrap="square">
            <a:spAutoFit/>
          </a:bodyPr>
          <a:lstStyle/>
          <a:p>
            <a:pPr marL="742950" lvl="1" indent="-285750">
              <a:buFont typeface="Arial" panose="020B0604020202020204" pitchFamily="34" charset="0"/>
              <a:buChar char="•"/>
            </a:pPr>
            <a:r>
              <a:rPr lang="en-US" dirty="0"/>
              <a:t>He put ambush parties at watering holes between their camps and the border to catch them moving between the two</a:t>
            </a:r>
          </a:p>
          <a:p>
            <a:pPr marL="742950" lvl="1" indent="-285750">
              <a:buFont typeface="Arial" panose="020B0604020202020204" pitchFamily="34" charset="0"/>
              <a:buChar char="•"/>
            </a:pPr>
            <a:r>
              <a:rPr lang="en-US" dirty="0"/>
              <a:t>Overwhelming success against the natives, sends them to the reservation</a:t>
            </a:r>
          </a:p>
          <a:p>
            <a:pPr marL="1200150" lvl="2" indent="-285750">
              <a:buFont typeface="Arial" panose="020B0604020202020204" pitchFamily="34" charset="0"/>
              <a:buChar char="•"/>
            </a:pPr>
            <a:r>
              <a:rPr lang="en-US" dirty="0"/>
              <a:t>Sadly, the US government makes him send the scouts there too</a:t>
            </a:r>
          </a:p>
          <a:p>
            <a:pPr marL="285750" indent="-285750">
              <a:buFont typeface="Arial" panose="020B0604020202020204" pitchFamily="34" charset="0"/>
              <a:buChar char="•"/>
            </a:pPr>
            <a:r>
              <a:rPr lang="en-US" dirty="0"/>
              <a:t>After the defeat of the Sioux and Cheyenne, no more major native wars</a:t>
            </a:r>
          </a:p>
          <a:p>
            <a:pPr marL="285750" indent="-285750">
              <a:buFont typeface="Arial" panose="020B0604020202020204" pitchFamily="34" charset="0"/>
              <a:buChar char="•"/>
            </a:pPr>
            <a:r>
              <a:rPr lang="en-US" dirty="0"/>
              <a:t>From the beginning of this course to now, most conflicts were against natives</a:t>
            </a:r>
          </a:p>
          <a:p>
            <a:pPr marL="742950" lvl="1" indent="-285750">
              <a:buFont typeface="Arial" panose="020B0604020202020204" pitchFamily="34" charset="0"/>
              <a:buChar char="•"/>
            </a:pPr>
            <a:r>
              <a:rPr lang="en-US" dirty="0"/>
              <a:t>Would’ve served the Americans better if they documented and taught the tactics leaned through these wars both during this era and during the 20</a:t>
            </a:r>
            <a:r>
              <a:rPr lang="en-US" baseline="30000" dirty="0"/>
              <a:t>th</a:t>
            </a:r>
            <a:r>
              <a:rPr lang="en-US" dirty="0"/>
              <a:t> century when they were fighting Vietnam.</a:t>
            </a:r>
          </a:p>
        </p:txBody>
      </p:sp>
      <p:pic>
        <p:nvPicPr>
          <p:cNvPr id="5" name="Picture 4">
            <a:extLst>
              <a:ext uri="{FF2B5EF4-FFF2-40B4-BE49-F238E27FC236}">
                <a16:creationId xmlns:a16="http://schemas.microsoft.com/office/drawing/2014/main" id="{E377C553-314F-88CF-F335-92EC2CDA4F2C}"/>
              </a:ext>
            </a:extLst>
          </p:cNvPr>
          <p:cNvPicPr>
            <a:picLocks noChangeAspect="1"/>
          </p:cNvPicPr>
          <p:nvPr/>
        </p:nvPicPr>
        <p:blipFill>
          <a:blip r:embed="rId2"/>
          <a:stretch>
            <a:fillRect/>
          </a:stretch>
        </p:blipFill>
        <p:spPr>
          <a:xfrm>
            <a:off x="1056816" y="126439"/>
            <a:ext cx="6573167" cy="3934374"/>
          </a:xfrm>
          <a:prstGeom prst="rect">
            <a:avLst/>
          </a:prstGeom>
        </p:spPr>
      </p:pic>
      <p:pic>
        <p:nvPicPr>
          <p:cNvPr id="7" name="Picture 6">
            <a:extLst>
              <a:ext uri="{FF2B5EF4-FFF2-40B4-BE49-F238E27FC236}">
                <a16:creationId xmlns:a16="http://schemas.microsoft.com/office/drawing/2014/main" id="{71E9F7C6-F327-9128-FAC1-BE3402E6DE9D}"/>
              </a:ext>
            </a:extLst>
          </p:cNvPr>
          <p:cNvPicPr>
            <a:picLocks noChangeAspect="1"/>
          </p:cNvPicPr>
          <p:nvPr/>
        </p:nvPicPr>
        <p:blipFill>
          <a:blip r:embed="rId3"/>
          <a:stretch>
            <a:fillRect/>
          </a:stretch>
        </p:blipFill>
        <p:spPr>
          <a:xfrm>
            <a:off x="0" y="6646136"/>
            <a:ext cx="8686800" cy="5107803"/>
          </a:xfrm>
          <a:prstGeom prst="rect">
            <a:avLst/>
          </a:prstGeom>
        </p:spPr>
      </p:pic>
    </p:spTree>
    <p:extLst>
      <p:ext uri="{BB962C8B-B14F-4D97-AF65-F5344CB8AC3E}">
        <p14:creationId xmlns:p14="http://schemas.microsoft.com/office/powerpoint/2010/main" val="3112330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69B77-98FB-4A5B-EEE3-B3ACE479EC5C}"/>
              </a:ext>
            </a:extLst>
          </p:cNvPr>
          <p:cNvSpPr txBox="1"/>
          <p:nvPr/>
        </p:nvSpPr>
        <p:spPr>
          <a:xfrm>
            <a:off x="0" y="175364"/>
            <a:ext cx="8686799" cy="830997"/>
          </a:xfrm>
          <a:prstGeom prst="rect">
            <a:avLst/>
          </a:prstGeom>
          <a:noFill/>
        </p:spPr>
        <p:txBody>
          <a:bodyPr wrap="square" rtlCol="0">
            <a:spAutoFit/>
          </a:bodyPr>
          <a:lstStyle/>
          <a:p>
            <a:pPr algn="ctr"/>
            <a:r>
              <a:rPr lang="en-US" sz="4800" dirty="0"/>
              <a:t>Birth of an Overseas Empire</a:t>
            </a:r>
          </a:p>
        </p:txBody>
      </p:sp>
      <p:sp>
        <p:nvSpPr>
          <p:cNvPr id="5" name="TextBox 4">
            <a:extLst>
              <a:ext uri="{FF2B5EF4-FFF2-40B4-BE49-F238E27FC236}">
                <a16:creationId xmlns:a16="http://schemas.microsoft.com/office/drawing/2014/main" id="{66DA8A99-B245-F165-4AEB-99A1EB16E9C6}"/>
              </a:ext>
            </a:extLst>
          </p:cNvPr>
          <p:cNvSpPr txBox="1"/>
          <p:nvPr/>
        </p:nvSpPr>
        <p:spPr>
          <a:xfrm>
            <a:off x="0" y="965199"/>
            <a:ext cx="8686800" cy="8956298"/>
          </a:xfrm>
          <a:prstGeom prst="rect">
            <a:avLst/>
          </a:prstGeom>
          <a:noFill/>
        </p:spPr>
        <p:txBody>
          <a:bodyPr wrap="square" rtlCol="0">
            <a:spAutoFit/>
          </a:bodyPr>
          <a:lstStyle/>
          <a:p>
            <a:pPr marL="285750" indent="-285750">
              <a:buFont typeface="Arial" panose="020B0604020202020204" pitchFamily="34" charset="0"/>
              <a:buChar char="•"/>
            </a:pPr>
            <a:r>
              <a:rPr lang="en-US" dirty="0"/>
              <a:t>Expansion of the Navy</a:t>
            </a:r>
          </a:p>
          <a:p>
            <a:pPr marL="742950" lvl="1" indent="-285750">
              <a:buFont typeface="Arial" panose="020B0604020202020204" pitchFamily="34" charset="0"/>
              <a:buChar char="•"/>
            </a:pPr>
            <a:r>
              <a:rPr lang="en-US" dirty="0"/>
              <a:t>After all the native American wars were close to wrapping up, there was a transition to expanding overseas forces</a:t>
            </a:r>
          </a:p>
          <a:p>
            <a:pPr marL="742950" lvl="1" indent="-285750">
              <a:buFont typeface="Arial" panose="020B0604020202020204" pitchFamily="34" charset="0"/>
              <a:buChar char="•"/>
            </a:pPr>
            <a:r>
              <a:rPr lang="en-US" dirty="0"/>
              <a:t>A large amount of people were advocating for the US to become an overseas empire with colonies and natural resources to become a global economy</a:t>
            </a:r>
          </a:p>
          <a:p>
            <a:pPr marL="1200150" lvl="2" indent="-285750">
              <a:buFont typeface="Arial" panose="020B0604020202020204" pitchFamily="34" charset="0"/>
              <a:buChar char="•"/>
            </a:pPr>
            <a:r>
              <a:rPr lang="en-US" dirty="0"/>
              <a:t>To start, there was a need for naval stations and overseas bases for the navy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Alfred Thayer Mahan</a:t>
            </a:r>
          </a:p>
          <a:p>
            <a:pPr marL="742950" lvl="1" indent="-285750">
              <a:buFont typeface="Arial" panose="020B0604020202020204" pitchFamily="34" charset="0"/>
              <a:buChar char="•"/>
            </a:pPr>
            <a:r>
              <a:rPr lang="en-US" dirty="0"/>
              <a:t>Naval officer and did lectures at the US naval war college</a:t>
            </a:r>
          </a:p>
          <a:p>
            <a:pPr marL="742950" lvl="1" indent="-285750">
              <a:buFont typeface="Arial" panose="020B0604020202020204" pitchFamily="34" charset="0"/>
              <a:buChar char="•"/>
            </a:pPr>
            <a:r>
              <a:rPr lang="en-US" dirty="0"/>
              <a:t>Published a book about naval power during the 1600-1700s to make conclusions about naval power today</a:t>
            </a:r>
          </a:p>
          <a:p>
            <a:pPr marL="1200150" lvl="2" indent="-285750">
              <a:buFont typeface="Arial" panose="020B0604020202020204" pitchFamily="34" charset="0"/>
              <a:buChar char="•"/>
            </a:pPr>
            <a:r>
              <a:rPr lang="en-US" dirty="0"/>
              <a:t>The book became extremely famous, and many influential people read it</a:t>
            </a:r>
          </a:p>
          <a:p>
            <a:pPr marL="1200150" lvl="2" indent="-285750">
              <a:buFont typeface="Arial" panose="020B0604020202020204" pitchFamily="34" charset="0"/>
              <a:buChar char="•"/>
            </a:pPr>
            <a:r>
              <a:rPr lang="en-US" dirty="0"/>
              <a:t>The main thesis of the book was that naval power is the basis for commercial success and becoming a world power</a:t>
            </a:r>
          </a:p>
          <a:p>
            <a:pPr marL="1657350" lvl="3" indent="-285750">
              <a:buFont typeface="Arial" panose="020B0604020202020204" pitchFamily="34" charset="0"/>
              <a:buChar char="•"/>
            </a:pPr>
            <a:r>
              <a:rPr lang="en-US" dirty="0"/>
              <a:t>Whoever has the best fleet will be able to rule the world by defeating another’s navy in a decisive battle</a:t>
            </a:r>
          </a:p>
          <a:p>
            <a:pPr marL="1657350" lvl="3" indent="-285750">
              <a:buFont typeface="Arial" panose="020B0604020202020204" pitchFamily="34" charset="0"/>
              <a:buChar char="•"/>
            </a:pPr>
            <a:r>
              <a:rPr lang="en-US" dirty="0"/>
              <a:t>Offense is the best defense</a:t>
            </a:r>
          </a:p>
          <a:p>
            <a:pPr marL="2114550" lvl="4" indent="-285750">
              <a:buFont typeface="Arial" panose="020B0604020202020204" pitchFamily="34" charset="0"/>
              <a:buChar char="•"/>
            </a:pPr>
            <a:r>
              <a:rPr lang="en-US" dirty="0"/>
              <a:t>Passive defense is having an army and good coastal defense</a:t>
            </a:r>
          </a:p>
          <a:p>
            <a:pPr marL="2114550" lvl="4" indent="-285750">
              <a:buFont typeface="Arial" panose="020B0604020202020204" pitchFamily="34" charset="0"/>
              <a:buChar char="•"/>
            </a:pPr>
            <a:r>
              <a:rPr lang="en-US" dirty="0"/>
              <a:t>Active defense is being able to destroy enemy nation’s fleets at seas.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022ACDA-4E65-5785-7BA0-6D560D654464}"/>
              </a:ext>
            </a:extLst>
          </p:cNvPr>
          <p:cNvPicPr>
            <a:picLocks noChangeAspect="1"/>
          </p:cNvPicPr>
          <p:nvPr/>
        </p:nvPicPr>
        <p:blipFill>
          <a:blip r:embed="rId2"/>
          <a:stretch>
            <a:fillRect/>
          </a:stretch>
        </p:blipFill>
        <p:spPr>
          <a:xfrm>
            <a:off x="739364" y="2929466"/>
            <a:ext cx="4338943" cy="3054110"/>
          </a:xfrm>
          <a:prstGeom prst="rect">
            <a:avLst/>
          </a:prstGeom>
        </p:spPr>
      </p:pic>
      <p:pic>
        <p:nvPicPr>
          <p:cNvPr id="9" name="Picture 8">
            <a:extLst>
              <a:ext uri="{FF2B5EF4-FFF2-40B4-BE49-F238E27FC236}">
                <a16:creationId xmlns:a16="http://schemas.microsoft.com/office/drawing/2014/main" id="{1A23A900-D72A-1D02-21F7-E867C0C749B1}"/>
              </a:ext>
            </a:extLst>
          </p:cNvPr>
          <p:cNvPicPr>
            <a:picLocks noChangeAspect="1"/>
          </p:cNvPicPr>
          <p:nvPr/>
        </p:nvPicPr>
        <p:blipFill>
          <a:blip r:embed="rId3"/>
          <a:stretch>
            <a:fillRect/>
          </a:stretch>
        </p:blipFill>
        <p:spPr>
          <a:xfrm>
            <a:off x="5597324" y="2827866"/>
            <a:ext cx="2185707" cy="3169999"/>
          </a:xfrm>
          <a:prstGeom prst="rect">
            <a:avLst/>
          </a:prstGeom>
        </p:spPr>
      </p:pic>
      <p:pic>
        <p:nvPicPr>
          <p:cNvPr id="11" name="Picture 10">
            <a:extLst>
              <a:ext uri="{FF2B5EF4-FFF2-40B4-BE49-F238E27FC236}">
                <a16:creationId xmlns:a16="http://schemas.microsoft.com/office/drawing/2014/main" id="{F99240F0-8415-7858-A226-506286C29553}"/>
              </a:ext>
            </a:extLst>
          </p:cNvPr>
          <p:cNvPicPr>
            <a:picLocks noChangeAspect="1"/>
          </p:cNvPicPr>
          <p:nvPr/>
        </p:nvPicPr>
        <p:blipFill>
          <a:blip r:embed="rId4"/>
          <a:stretch>
            <a:fillRect/>
          </a:stretch>
        </p:blipFill>
        <p:spPr>
          <a:xfrm>
            <a:off x="6111660" y="9198741"/>
            <a:ext cx="2190521" cy="2993259"/>
          </a:xfrm>
          <a:prstGeom prst="rect">
            <a:avLst/>
          </a:prstGeom>
        </p:spPr>
      </p:pic>
      <p:pic>
        <p:nvPicPr>
          <p:cNvPr id="13" name="Picture 12">
            <a:extLst>
              <a:ext uri="{FF2B5EF4-FFF2-40B4-BE49-F238E27FC236}">
                <a16:creationId xmlns:a16="http://schemas.microsoft.com/office/drawing/2014/main" id="{2A3E824B-130E-EFA2-0430-4E900B5388D4}"/>
              </a:ext>
            </a:extLst>
          </p:cNvPr>
          <p:cNvPicPr>
            <a:picLocks noChangeAspect="1"/>
          </p:cNvPicPr>
          <p:nvPr/>
        </p:nvPicPr>
        <p:blipFill>
          <a:blip r:embed="rId5"/>
          <a:stretch>
            <a:fillRect/>
          </a:stretch>
        </p:blipFill>
        <p:spPr>
          <a:xfrm>
            <a:off x="1442548" y="9540819"/>
            <a:ext cx="3823719" cy="2651181"/>
          </a:xfrm>
          <a:prstGeom prst="rect">
            <a:avLst/>
          </a:prstGeom>
        </p:spPr>
      </p:pic>
    </p:spTree>
    <p:extLst>
      <p:ext uri="{BB962C8B-B14F-4D97-AF65-F5344CB8AC3E}">
        <p14:creationId xmlns:p14="http://schemas.microsoft.com/office/powerpoint/2010/main" val="1718464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0227-F2E6-B981-5F8F-B92CE07198DD}"/>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Benjamin F. Tracy</a:t>
            </a:r>
          </a:p>
          <a:p>
            <a:pPr marL="742950" lvl="1" indent="-285750">
              <a:buFont typeface="Arial" panose="020B0604020202020204" pitchFamily="34" charset="0"/>
              <a:buChar char="•"/>
            </a:pPr>
            <a:r>
              <a:rPr lang="en-US" dirty="0"/>
              <a:t>Secretary of the navy during the 1890s</a:t>
            </a:r>
          </a:p>
          <a:p>
            <a:pPr marL="742950" lvl="1" indent="-285750">
              <a:buFont typeface="Arial" panose="020B0604020202020204" pitchFamily="34" charset="0"/>
              <a:buChar char="•"/>
            </a:pPr>
            <a:r>
              <a:rPr lang="en-US" dirty="0"/>
              <a:t>Read Mahan’s book and his takeaway was that the USA should build a large fleet</a:t>
            </a:r>
          </a:p>
          <a:p>
            <a:pPr marL="1200150" lvl="2" indent="-285750">
              <a:buFont typeface="Arial" panose="020B0604020202020204" pitchFamily="34" charset="0"/>
              <a:buChar char="•"/>
            </a:pPr>
            <a:r>
              <a:rPr lang="en-US" dirty="0"/>
              <a:t>Wanted to build modern battleships—8 for the Pacific and 12 for the Atlantic. They were all going to be designed to be the top of their class</a:t>
            </a:r>
          </a:p>
          <a:p>
            <a:pPr marL="1200150" lvl="2" indent="-285750">
              <a:buFont typeface="Arial" panose="020B0604020202020204" pitchFamily="34" charset="0"/>
              <a:buChar char="•"/>
            </a:pPr>
            <a:r>
              <a:rPr lang="en-US" dirty="0"/>
              <a:t>Initially, congress authorized 3 battleships, all with limited range. This was due to the anti-imperialists</a:t>
            </a:r>
          </a:p>
          <a:p>
            <a:pPr marL="1657350" lvl="3" indent="-285750">
              <a:buFont typeface="Arial" panose="020B0604020202020204" pitchFamily="34" charset="0"/>
              <a:buChar char="•"/>
            </a:pPr>
            <a:r>
              <a:rPr lang="en-US" dirty="0"/>
              <a:t>Later, 6 new battleships were made with an unlimited range</a:t>
            </a:r>
          </a:p>
          <a:p>
            <a:pPr marL="742950" lvl="1" indent="-285750">
              <a:buFont typeface="Arial" panose="020B0604020202020204" pitchFamily="34" charset="0"/>
              <a:buChar char="•"/>
            </a:pPr>
            <a:r>
              <a:rPr lang="en-US" dirty="0"/>
              <a:t>The battleships would operate in squads together, which hadn’t happened with large ships in the US navy before</a:t>
            </a:r>
          </a:p>
          <a:p>
            <a:pPr marL="1200150" lvl="2" indent="-285750">
              <a:buFont typeface="Arial" panose="020B0604020202020204" pitchFamily="34" charset="0"/>
              <a:buChar char="•"/>
            </a:pPr>
            <a:r>
              <a:rPr lang="en-US" dirty="0"/>
              <a:t>The ships ran on coal for fuel and required frequent stops for refuel, which increased the need for colonies</a:t>
            </a:r>
          </a:p>
        </p:txBody>
      </p:sp>
      <p:pic>
        <p:nvPicPr>
          <p:cNvPr id="4" name="Picture 3">
            <a:extLst>
              <a:ext uri="{FF2B5EF4-FFF2-40B4-BE49-F238E27FC236}">
                <a16:creationId xmlns:a16="http://schemas.microsoft.com/office/drawing/2014/main" id="{093EBBE7-741E-D5D0-0D94-7C51E0485528}"/>
              </a:ext>
            </a:extLst>
          </p:cNvPr>
          <p:cNvPicPr>
            <a:picLocks noChangeAspect="1"/>
          </p:cNvPicPr>
          <p:nvPr/>
        </p:nvPicPr>
        <p:blipFill>
          <a:blip r:embed="rId2"/>
          <a:stretch>
            <a:fillRect/>
          </a:stretch>
        </p:blipFill>
        <p:spPr>
          <a:xfrm>
            <a:off x="861526" y="3671549"/>
            <a:ext cx="6963747" cy="4848902"/>
          </a:xfrm>
          <a:prstGeom prst="rect">
            <a:avLst/>
          </a:prstGeom>
        </p:spPr>
      </p:pic>
      <p:sp>
        <p:nvSpPr>
          <p:cNvPr id="5" name="TextBox 4">
            <a:extLst>
              <a:ext uri="{FF2B5EF4-FFF2-40B4-BE49-F238E27FC236}">
                <a16:creationId xmlns:a16="http://schemas.microsoft.com/office/drawing/2014/main" id="{4D1A9EA6-314C-F2F5-64AE-04FFC1C37455}"/>
              </a:ext>
            </a:extLst>
          </p:cNvPr>
          <p:cNvSpPr txBox="1"/>
          <p:nvPr/>
        </p:nvSpPr>
        <p:spPr>
          <a:xfrm>
            <a:off x="0" y="868680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During this time, the army was still doing nothing</a:t>
            </a:r>
          </a:p>
          <a:p>
            <a:pPr marL="742950" lvl="1" indent="-285750">
              <a:buFont typeface="Arial" panose="020B0604020202020204" pitchFamily="34" charset="0"/>
              <a:buChar char="•"/>
            </a:pPr>
            <a:r>
              <a:rPr lang="en-US" dirty="0"/>
              <a:t>It was so small; Germany didn’t even count it as an army</a:t>
            </a:r>
          </a:p>
          <a:p>
            <a:pPr marL="742950" lvl="1" indent="-285750">
              <a:buFont typeface="Arial" panose="020B0604020202020204" pitchFamily="34" charset="0"/>
              <a:buChar char="•"/>
            </a:pPr>
            <a:r>
              <a:rPr lang="en-US" dirty="0"/>
              <a:t>It will also be an embarrassment during the Spanish-American war</a:t>
            </a:r>
          </a:p>
          <a:p>
            <a:pPr marL="285750" indent="-285750">
              <a:buFont typeface="Arial" panose="020B0604020202020204" pitchFamily="34" charset="0"/>
              <a:buChar char="•"/>
            </a:pPr>
            <a:r>
              <a:rPr lang="en-US" dirty="0"/>
              <a:t>Spanish-American war context</a:t>
            </a:r>
          </a:p>
          <a:p>
            <a:pPr marL="742950" lvl="1" indent="-285750">
              <a:buFont typeface="Arial" panose="020B0604020202020204" pitchFamily="34" charset="0"/>
              <a:buChar char="•"/>
            </a:pPr>
            <a:r>
              <a:rPr lang="en-US" dirty="0"/>
              <a:t>Rebels have been fighting the Spanish government since the 1860s</a:t>
            </a:r>
          </a:p>
          <a:p>
            <a:pPr marL="1200150" lvl="2" indent="-285750">
              <a:buFont typeface="Arial" panose="020B0604020202020204" pitchFamily="34" charset="0"/>
              <a:buChar char="•"/>
            </a:pPr>
            <a:r>
              <a:rPr lang="en-US" dirty="0"/>
              <a:t>Spain has been trying a thorough campaign to stop the rebels</a:t>
            </a:r>
          </a:p>
          <a:p>
            <a:pPr marL="1657350" lvl="3" indent="-285750">
              <a:buFont typeface="Arial" panose="020B0604020202020204" pitchFamily="34" charset="0"/>
              <a:buChar char="•"/>
            </a:pPr>
            <a:r>
              <a:rPr lang="en-US" dirty="0"/>
              <a:t>Round up the rural population and put them in concentration camps, then go into the countryside and burn everything to the ground</a:t>
            </a:r>
          </a:p>
          <a:p>
            <a:pPr marL="2114550" lvl="4" indent="-285750">
              <a:buFont typeface="Arial" panose="020B0604020202020204" pitchFamily="34" charset="0"/>
              <a:buChar char="•"/>
            </a:pPr>
            <a:r>
              <a:rPr lang="en-US" dirty="0"/>
              <a:t>This was a common strategy for fighting guerrillas at the time</a:t>
            </a:r>
          </a:p>
          <a:p>
            <a:pPr marL="2571750" lvl="5" indent="-285750">
              <a:buFont typeface="Arial" panose="020B0604020202020204" pitchFamily="34" charset="0"/>
              <a:buChar char="•"/>
            </a:pPr>
            <a:r>
              <a:rPr lang="en-US" dirty="0"/>
              <a:t>The Union did it in Arkansas</a:t>
            </a:r>
          </a:p>
          <a:p>
            <a:pPr marL="1657350" lvl="3" indent="-285750">
              <a:buFont typeface="Arial" panose="020B0604020202020204" pitchFamily="34" charset="0"/>
              <a:buChar char="•"/>
            </a:pPr>
            <a:r>
              <a:rPr lang="en-US" dirty="0"/>
              <a:t>These actions have made their way to the American people, who sympathized with the rebels</a:t>
            </a:r>
          </a:p>
        </p:txBody>
      </p:sp>
    </p:spTree>
    <p:extLst>
      <p:ext uri="{BB962C8B-B14F-4D97-AF65-F5344CB8AC3E}">
        <p14:creationId xmlns:p14="http://schemas.microsoft.com/office/powerpoint/2010/main" val="33311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AD43B-C5B1-E462-4CAB-218C66F3A4D0}"/>
              </a:ext>
            </a:extLst>
          </p:cNvPr>
          <p:cNvPicPr>
            <a:picLocks noChangeAspect="1"/>
          </p:cNvPicPr>
          <p:nvPr/>
        </p:nvPicPr>
        <p:blipFill>
          <a:blip r:embed="rId2"/>
          <a:stretch>
            <a:fillRect/>
          </a:stretch>
        </p:blipFill>
        <p:spPr>
          <a:xfrm>
            <a:off x="1737445" y="0"/>
            <a:ext cx="4839375" cy="2991267"/>
          </a:xfrm>
          <a:prstGeom prst="rect">
            <a:avLst/>
          </a:prstGeom>
        </p:spPr>
      </p:pic>
      <p:sp>
        <p:nvSpPr>
          <p:cNvPr id="4" name="TextBox 3">
            <a:extLst>
              <a:ext uri="{FF2B5EF4-FFF2-40B4-BE49-F238E27FC236}">
                <a16:creationId xmlns:a16="http://schemas.microsoft.com/office/drawing/2014/main" id="{7F2C5820-9D58-739E-5EBA-5EBE8553B966}"/>
              </a:ext>
            </a:extLst>
          </p:cNvPr>
          <p:cNvSpPr txBox="1"/>
          <p:nvPr/>
        </p:nvSpPr>
        <p:spPr>
          <a:xfrm>
            <a:off x="0" y="320040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USA Getting involved</a:t>
            </a:r>
          </a:p>
          <a:p>
            <a:pPr marL="742950" lvl="1" indent="-285750">
              <a:buFont typeface="Arial" panose="020B0604020202020204" pitchFamily="34" charset="0"/>
              <a:buChar char="•"/>
            </a:pPr>
            <a:r>
              <a:rPr lang="en-US" dirty="0"/>
              <a:t>The rebels in Cuba transfer a letter from Spain saying that they will never give up Cuba</a:t>
            </a:r>
          </a:p>
          <a:p>
            <a:pPr marL="742950" lvl="1" indent="-285750">
              <a:buFont typeface="Arial" panose="020B0604020202020204" pitchFamily="34" charset="0"/>
              <a:buChar char="•"/>
            </a:pPr>
            <a:r>
              <a:rPr lang="en-US" dirty="0"/>
              <a:t>Spain sent a letter to the US insulting Mckinley’s manhood and saying Spain will not change its stance on Cuba</a:t>
            </a:r>
          </a:p>
          <a:p>
            <a:pPr marL="742950" lvl="1" indent="-285750">
              <a:buFont typeface="Arial" panose="020B0604020202020204" pitchFamily="34" charset="0"/>
              <a:buChar char="•"/>
            </a:pPr>
            <a:r>
              <a:rPr lang="en-US" dirty="0"/>
              <a:t>Feb 1898: USS Maine sinks in Havana harbor</a:t>
            </a:r>
          </a:p>
          <a:p>
            <a:pPr marL="1200150" lvl="2" indent="-285750">
              <a:buFont typeface="Arial" panose="020B0604020202020204" pitchFamily="34" charset="0"/>
              <a:buChar char="•"/>
            </a:pPr>
            <a:r>
              <a:rPr lang="en-US" dirty="0"/>
              <a:t>The ship was there to make the US presence known</a:t>
            </a:r>
          </a:p>
          <a:p>
            <a:pPr marL="1200150" lvl="2" indent="-285750">
              <a:buFont typeface="Arial" panose="020B0604020202020204" pitchFamily="34" charset="0"/>
              <a:buChar char="•"/>
            </a:pPr>
            <a:r>
              <a:rPr lang="en-US" dirty="0"/>
              <a:t>At the time, the US government used this as justification for war, as they thought Spain sunk the ship</a:t>
            </a:r>
          </a:p>
          <a:p>
            <a:pPr marL="1657350" lvl="3" indent="-285750">
              <a:buFont typeface="Arial" panose="020B0604020202020204" pitchFamily="34" charset="0"/>
              <a:buChar char="•"/>
            </a:pPr>
            <a:r>
              <a:rPr lang="en-US" dirty="0"/>
              <a:t>Later, a diving expedition, it was revealed that the cause of the sinking was due to an explosion in the fuel compartment</a:t>
            </a:r>
          </a:p>
          <a:p>
            <a:pPr marL="1200150" lvl="2" indent="-285750">
              <a:buFont typeface="Arial" panose="020B0604020202020204" pitchFamily="34" charset="0"/>
              <a:buChar char="•"/>
            </a:pPr>
            <a:r>
              <a:rPr lang="en-US" dirty="0"/>
              <a:t>McKinley sends an ultimatum to Spain demanding Cuban Independence</a:t>
            </a:r>
          </a:p>
          <a:p>
            <a:pPr marL="1657350" lvl="3" indent="-285750">
              <a:buFont typeface="Arial" panose="020B0604020202020204" pitchFamily="34" charset="0"/>
              <a:buChar char="•"/>
            </a:pPr>
            <a:r>
              <a:rPr lang="en-US" dirty="0"/>
              <a:t>Congress passes an act allowing for force against Span for Cuban independence</a:t>
            </a:r>
          </a:p>
          <a:p>
            <a:pPr marL="2114550" lvl="4" indent="-285750">
              <a:buFont typeface="Arial" panose="020B0604020202020204" pitchFamily="34" charset="0"/>
              <a:buChar char="•"/>
            </a:pPr>
            <a:r>
              <a:rPr lang="en-US" dirty="0"/>
              <a:t>This was passed with the Teller amendment, saying that the goal of the war was not for imperial expansion</a:t>
            </a:r>
          </a:p>
        </p:txBody>
      </p:sp>
      <p:pic>
        <p:nvPicPr>
          <p:cNvPr id="6" name="Picture 5">
            <a:extLst>
              <a:ext uri="{FF2B5EF4-FFF2-40B4-BE49-F238E27FC236}">
                <a16:creationId xmlns:a16="http://schemas.microsoft.com/office/drawing/2014/main" id="{F695700E-AD16-8CD0-8E07-550E3EF81CFA}"/>
              </a:ext>
            </a:extLst>
          </p:cNvPr>
          <p:cNvPicPr>
            <a:picLocks noChangeAspect="1"/>
          </p:cNvPicPr>
          <p:nvPr/>
        </p:nvPicPr>
        <p:blipFill>
          <a:blip r:embed="rId3"/>
          <a:stretch>
            <a:fillRect/>
          </a:stretch>
        </p:blipFill>
        <p:spPr>
          <a:xfrm>
            <a:off x="5411016" y="7772400"/>
            <a:ext cx="3057596" cy="4294000"/>
          </a:xfrm>
          <a:prstGeom prst="rect">
            <a:avLst/>
          </a:prstGeom>
        </p:spPr>
      </p:pic>
      <p:sp>
        <p:nvSpPr>
          <p:cNvPr id="7" name="TextBox 6">
            <a:extLst>
              <a:ext uri="{FF2B5EF4-FFF2-40B4-BE49-F238E27FC236}">
                <a16:creationId xmlns:a16="http://schemas.microsoft.com/office/drawing/2014/main" id="{CDC762C9-4AE2-1D73-94E8-DE8C66F25EEC}"/>
              </a:ext>
            </a:extLst>
          </p:cNvPr>
          <p:cNvSpPr txBox="1"/>
          <p:nvPr/>
        </p:nvSpPr>
        <p:spPr>
          <a:xfrm>
            <a:off x="0" y="7620000"/>
            <a:ext cx="5435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Mckinley’s Strategy</a:t>
            </a:r>
          </a:p>
          <a:p>
            <a:pPr marL="742950" lvl="1" indent="-285750">
              <a:buFont typeface="Arial" panose="020B0604020202020204" pitchFamily="34" charset="0"/>
              <a:buChar char="•"/>
            </a:pPr>
            <a:r>
              <a:rPr lang="en-US" dirty="0"/>
              <a:t>Limited war—the goal for the war was not very large, so a large war was not necessary</a:t>
            </a:r>
          </a:p>
          <a:p>
            <a:pPr marL="1200150" lvl="2" indent="-285750">
              <a:buFont typeface="Arial" panose="020B0604020202020204" pitchFamily="34" charset="0"/>
              <a:buChar char="•"/>
            </a:pPr>
            <a:r>
              <a:rPr lang="en-US" dirty="0"/>
              <a:t>No invasion of Spain needed</a:t>
            </a:r>
          </a:p>
          <a:p>
            <a:pPr marL="1200150" lvl="2" indent="-285750">
              <a:buFont typeface="Arial" panose="020B0604020202020204" pitchFamily="34" charset="0"/>
              <a:buChar char="•"/>
            </a:pPr>
            <a:r>
              <a:rPr lang="en-US" dirty="0"/>
              <a:t>By attacking the periphery of the Spanish Empire, lots of small victories would cause the Spanish to capitulate</a:t>
            </a:r>
          </a:p>
          <a:p>
            <a:pPr marL="1657350" lvl="3" indent="-285750">
              <a:buFont typeface="Arial" panose="020B0604020202020204" pitchFamily="34" charset="0"/>
              <a:buChar char="•"/>
            </a:pPr>
            <a:r>
              <a:rPr lang="en-US" dirty="0"/>
              <a:t>This meant most of the conflict would be a naval war, which suited what the United States had been preparing for</a:t>
            </a:r>
          </a:p>
        </p:txBody>
      </p:sp>
    </p:spTree>
    <p:extLst>
      <p:ext uri="{BB962C8B-B14F-4D97-AF65-F5344CB8AC3E}">
        <p14:creationId xmlns:p14="http://schemas.microsoft.com/office/powerpoint/2010/main" val="429345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7E4E5-88EA-693B-85C6-F2819444F634}"/>
              </a:ext>
            </a:extLst>
          </p:cNvPr>
          <p:cNvSpPr txBox="1"/>
          <p:nvPr/>
        </p:nvSpPr>
        <p:spPr>
          <a:xfrm>
            <a:off x="0" y="0"/>
            <a:ext cx="5537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Teddy Roosevelt’s Plan </a:t>
            </a:r>
          </a:p>
          <a:p>
            <a:pPr marL="742950" lvl="1" indent="-285750">
              <a:buFont typeface="Arial" panose="020B0604020202020204" pitchFamily="34" charset="0"/>
              <a:buChar char="•"/>
            </a:pPr>
            <a:r>
              <a:rPr lang="en-US" dirty="0"/>
              <a:t>First, Roosevelt tells the naval squad near to Manila to be ready to strike at a moment’s notice</a:t>
            </a:r>
          </a:p>
          <a:p>
            <a:pPr marL="742950" lvl="1" indent="-285750">
              <a:buFont typeface="Arial" panose="020B0604020202020204" pitchFamily="34" charset="0"/>
              <a:buChar char="•"/>
            </a:pPr>
            <a:r>
              <a:rPr lang="en-US" dirty="0"/>
              <a:t>Conduct a blockade of Cuba</a:t>
            </a:r>
          </a:p>
          <a:p>
            <a:pPr marL="742950" lvl="1" indent="-285750">
              <a:buFont typeface="Arial" panose="020B0604020202020204" pitchFamily="34" charset="0"/>
              <a:buChar char="•"/>
            </a:pPr>
            <a:r>
              <a:rPr lang="en-US" dirty="0"/>
              <a:t>Intercept ships going from Spain to Cuba</a:t>
            </a:r>
          </a:p>
          <a:p>
            <a:pPr marL="742950" lvl="1" indent="-285750">
              <a:buFont typeface="Arial" panose="020B0604020202020204" pitchFamily="34" charset="0"/>
              <a:buChar char="•"/>
            </a:pPr>
            <a:r>
              <a:rPr lang="en-US" dirty="0"/>
              <a:t>Army will also mobilize in case they are needed</a:t>
            </a:r>
          </a:p>
          <a:p>
            <a:pPr marL="1200150" lvl="2" indent="-285750">
              <a:buFont typeface="Arial" panose="020B0604020202020204" pitchFamily="34" charset="0"/>
              <a:buChar char="•"/>
            </a:pPr>
            <a:r>
              <a:rPr lang="en-US" dirty="0"/>
              <a:t>Calls up 125,000 national guardsmen</a:t>
            </a:r>
          </a:p>
          <a:p>
            <a:pPr marL="1657350" lvl="3" indent="-285750">
              <a:buFont typeface="Arial" panose="020B0604020202020204" pitchFamily="34" charset="0"/>
              <a:buChar char="•"/>
            </a:pPr>
            <a:r>
              <a:rPr lang="en-US" dirty="0"/>
              <a:t>During this time, the national guard had no federal oversight</a:t>
            </a:r>
          </a:p>
          <a:p>
            <a:pPr marL="2114550" lvl="4" indent="-285750">
              <a:buFont typeface="Arial" panose="020B0604020202020204" pitchFamily="34" charset="0"/>
              <a:buChar char="•"/>
            </a:pPr>
            <a:r>
              <a:rPr lang="en-US" dirty="0"/>
              <a:t>They hadn’t gone through basic training nor had any simple equipment</a:t>
            </a:r>
          </a:p>
          <a:p>
            <a:pPr marL="2114550" lvl="4" indent="-285750">
              <a:buFont typeface="Arial" panose="020B0604020202020204" pitchFamily="34" charset="0"/>
              <a:buChar char="•"/>
            </a:pPr>
            <a:r>
              <a:rPr lang="en-US" dirty="0"/>
              <a:t>Government suddenly had to supply an extra 125,000 men with equipment when it only had around 25,000 to supply before</a:t>
            </a:r>
          </a:p>
        </p:txBody>
      </p:sp>
      <p:pic>
        <p:nvPicPr>
          <p:cNvPr id="1026" name="Picture 2" descr="Original Theodore Roosevelt and the Rough Riders Photograph First Edition">
            <a:extLst>
              <a:ext uri="{FF2B5EF4-FFF2-40B4-BE49-F238E27FC236}">
                <a16:creationId xmlns:a16="http://schemas.microsoft.com/office/drawing/2014/main" id="{6C2D107A-7F85-E048-7FED-7BA23C6F0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56" y="0"/>
            <a:ext cx="3176143" cy="4758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916779-8C27-D44B-BA05-6CBE117B6114}"/>
              </a:ext>
            </a:extLst>
          </p:cNvPr>
          <p:cNvSpPr txBox="1"/>
          <p:nvPr/>
        </p:nvSpPr>
        <p:spPr>
          <a:xfrm>
            <a:off x="0" y="4741334"/>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Philippines</a:t>
            </a:r>
          </a:p>
          <a:p>
            <a:pPr marL="742950" lvl="1" indent="-285750">
              <a:buFont typeface="Arial" panose="020B0604020202020204" pitchFamily="34" charset="0"/>
              <a:buChar char="•"/>
            </a:pPr>
            <a:r>
              <a:rPr lang="en-US" dirty="0"/>
              <a:t>George Dewey in charge of the squad in Asia</a:t>
            </a:r>
          </a:p>
          <a:p>
            <a:pPr marL="1200150" lvl="2" indent="-285750">
              <a:buFont typeface="Arial" panose="020B0604020202020204" pitchFamily="34" charset="0"/>
              <a:buChar char="•"/>
            </a:pPr>
            <a:r>
              <a:rPr lang="en-US" dirty="0"/>
              <a:t>He is a highly decorated veteran from the civil war</a:t>
            </a:r>
          </a:p>
          <a:p>
            <a:pPr marL="742950" lvl="1" indent="-285750">
              <a:buFont typeface="Arial" panose="020B0604020202020204" pitchFamily="34" charset="0"/>
              <a:buChar char="•"/>
            </a:pPr>
            <a:r>
              <a:rPr lang="en-US" dirty="0"/>
              <a:t>When Dewey gets the word from Roosevelt, he prepares extensively</a:t>
            </a:r>
          </a:p>
          <a:p>
            <a:pPr marL="1200150" lvl="2" indent="-285750">
              <a:buFont typeface="Arial" panose="020B0604020202020204" pitchFamily="34" charset="0"/>
              <a:buChar char="•"/>
            </a:pPr>
            <a:r>
              <a:rPr lang="en-US" dirty="0"/>
              <a:t>Paints all his ships gray and throws all wooden and glass items overboard to prevent injury</a:t>
            </a:r>
          </a:p>
          <a:p>
            <a:pPr marL="1200150" lvl="2" indent="-285750">
              <a:buFont typeface="Arial" panose="020B0604020202020204" pitchFamily="34" charset="0"/>
              <a:buChar char="•"/>
            </a:pPr>
            <a:r>
              <a:rPr lang="en-US" dirty="0"/>
              <a:t>Takes Guam</a:t>
            </a:r>
          </a:p>
          <a:p>
            <a:pPr marL="742950" lvl="1" indent="-285750">
              <a:buFont typeface="Arial" panose="020B0604020202020204" pitchFamily="34" charset="0"/>
              <a:buChar char="•"/>
            </a:pPr>
            <a:r>
              <a:rPr lang="en-US" dirty="0"/>
              <a:t>Sails to Manila Bay in 1898</a:t>
            </a:r>
          </a:p>
          <a:p>
            <a:pPr marL="1200150" lvl="2" indent="-285750">
              <a:buFont typeface="Arial" panose="020B0604020202020204" pitchFamily="34" charset="0"/>
              <a:buChar char="•"/>
            </a:pPr>
            <a:r>
              <a:rPr lang="en-US" dirty="0"/>
              <a:t>The Spanish fleet in the Philippines is outdated</a:t>
            </a:r>
          </a:p>
          <a:p>
            <a:pPr marL="1657350" lvl="3" indent="-285750">
              <a:buFont typeface="Arial" panose="020B0604020202020204" pitchFamily="34" charset="0"/>
              <a:buChar char="•"/>
            </a:pPr>
            <a:r>
              <a:rPr lang="en-US" dirty="0"/>
              <a:t>The admiral knows that this and moves away from Manila to prevent civilians from being injured</a:t>
            </a:r>
          </a:p>
          <a:p>
            <a:pPr marL="2114550" lvl="4" indent="-285750">
              <a:buFont typeface="Arial" panose="020B0604020202020204" pitchFamily="34" charset="0"/>
              <a:buChar char="•"/>
            </a:pPr>
            <a:r>
              <a:rPr lang="en-US" dirty="0"/>
              <a:t>But also, he moves away from the coastal defense that can protect him</a:t>
            </a:r>
          </a:p>
          <a:p>
            <a:pPr marL="1200150" lvl="2" indent="-285750">
              <a:buFont typeface="Arial" panose="020B0604020202020204" pitchFamily="34" charset="0"/>
              <a:buChar char="•"/>
            </a:pPr>
            <a:r>
              <a:rPr lang="en-US" dirty="0"/>
              <a:t>Within a few hours of contact, the Spanish fleet is obliterated</a:t>
            </a:r>
          </a:p>
        </p:txBody>
      </p:sp>
      <p:pic>
        <p:nvPicPr>
          <p:cNvPr id="6" name="Picture 5">
            <a:extLst>
              <a:ext uri="{FF2B5EF4-FFF2-40B4-BE49-F238E27FC236}">
                <a16:creationId xmlns:a16="http://schemas.microsoft.com/office/drawing/2014/main" id="{F35183C3-2CD4-3C3E-585C-D5B53B0E3FC2}"/>
              </a:ext>
            </a:extLst>
          </p:cNvPr>
          <p:cNvPicPr>
            <a:picLocks noChangeAspect="1"/>
          </p:cNvPicPr>
          <p:nvPr/>
        </p:nvPicPr>
        <p:blipFill>
          <a:blip r:embed="rId3"/>
          <a:stretch>
            <a:fillRect/>
          </a:stretch>
        </p:blipFill>
        <p:spPr>
          <a:xfrm>
            <a:off x="0" y="8656904"/>
            <a:ext cx="3268133" cy="3348827"/>
          </a:xfrm>
          <a:prstGeom prst="rect">
            <a:avLst/>
          </a:prstGeom>
        </p:spPr>
      </p:pic>
      <p:pic>
        <p:nvPicPr>
          <p:cNvPr id="8" name="Picture 7">
            <a:extLst>
              <a:ext uri="{FF2B5EF4-FFF2-40B4-BE49-F238E27FC236}">
                <a16:creationId xmlns:a16="http://schemas.microsoft.com/office/drawing/2014/main" id="{1A4B68A2-5716-B7B9-D5CD-DC02F297A9D3}"/>
              </a:ext>
            </a:extLst>
          </p:cNvPr>
          <p:cNvPicPr>
            <a:picLocks noChangeAspect="1"/>
          </p:cNvPicPr>
          <p:nvPr/>
        </p:nvPicPr>
        <p:blipFill>
          <a:blip r:embed="rId4"/>
          <a:stretch>
            <a:fillRect/>
          </a:stretch>
        </p:blipFill>
        <p:spPr>
          <a:xfrm>
            <a:off x="3319192" y="8619067"/>
            <a:ext cx="2637464" cy="3369733"/>
          </a:xfrm>
          <a:prstGeom prst="rect">
            <a:avLst/>
          </a:prstGeom>
        </p:spPr>
      </p:pic>
      <p:pic>
        <p:nvPicPr>
          <p:cNvPr id="10" name="Picture 9">
            <a:extLst>
              <a:ext uri="{FF2B5EF4-FFF2-40B4-BE49-F238E27FC236}">
                <a16:creationId xmlns:a16="http://schemas.microsoft.com/office/drawing/2014/main" id="{44CA9647-C0C7-BEBF-1053-A2E32868EB7A}"/>
              </a:ext>
            </a:extLst>
          </p:cNvPr>
          <p:cNvPicPr>
            <a:picLocks noChangeAspect="1"/>
          </p:cNvPicPr>
          <p:nvPr/>
        </p:nvPicPr>
        <p:blipFill>
          <a:blip r:embed="rId5"/>
          <a:stretch>
            <a:fillRect/>
          </a:stretch>
        </p:blipFill>
        <p:spPr>
          <a:xfrm>
            <a:off x="6045200" y="8656248"/>
            <a:ext cx="2506356" cy="3535752"/>
          </a:xfrm>
          <a:prstGeom prst="rect">
            <a:avLst/>
          </a:prstGeom>
        </p:spPr>
      </p:pic>
    </p:spTree>
    <p:extLst>
      <p:ext uri="{BB962C8B-B14F-4D97-AF65-F5344CB8AC3E}">
        <p14:creationId xmlns:p14="http://schemas.microsoft.com/office/powerpoint/2010/main" val="3592598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9818-E0EE-9952-4A85-08D16E9E0BE2}"/>
              </a:ext>
            </a:extLst>
          </p:cNvPr>
          <p:cNvSpPr txBox="1"/>
          <p:nvPr/>
        </p:nvSpPr>
        <p:spPr>
          <a:xfrm>
            <a:off x="0" y="590973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Cuba</a:t>
            </a:r>
          </a:p>
          <a:p>
            <a:pPr marL="742950" lvl="1" indent="-285750">
              <a:buFont typeface="Arial" panose="020B0604020202020204" pitchFamily="34" charset="0"/>
              <a:buChar char="•"/>
            </a:pPr>
            <a:r>
              <a:rPr lang="en-US" dirty="0"/>
              <a:t>The plan for the navy was to have two naval squadrons meet at Santiago harbor</a:t>
            </a:r>
          </a:p>
          <a:p>
            <a:pPr marL="1200150" lvl="2" indent="-285750">
              <a:buFont typeface="Arial" panose="020B0604020202020204" pitchFamily="34" charset="0"/>
              <a:buChar char="•"/>
            </a:pPr>
            <a:r>
              <a:rPr lang="en-US" dirty="0"/>
              <a:t>This ended up blocking the Spanish fleet in the bay, who now was not motivated to leave</a:t>
            </a:r>
          </a:p>
          <a:p>
            <a:pPr marL="1657350" lvl="3" indent="-285750">
              <a:buFont typeface="Arial" panose="020B0604020202020204" pitchFamily="34" charset="0"/>
              <a:buChar char="•"/>
            </a:pPr>
            <a:r>
              <a:rPr lang="en-US" dirty="0"/>
              <a:t>The American fleet couldn’t just go into the harbor because of the coastal defenses, so they call in the army</a:t>
            </a:r>
          </a:p>
        </p:txBody>
      </p:sp>
      <p:pic>
        <p:nvPicPr>
          <p:cNvPr id="4" name="Picture 3">
            <a:extLst>
              <a:ext uri="{FF2B5EF4-FFF2-40B4-BE49-F238E27FC236}">
                <a16:creationId xmlns:a16="http://schemas.microsoft.com/office/drawing/2014/main" id="{9108899B-D6F2-4777-4043-7DE7D6ED1515}"/>
              </a:ext>
            </a:extLst>
          </p:cNvPr>
          <p:cNvPicPr>
            <a:picLocks noChangeAspect="1"/>
          </p:cNvPicPr>
          <p:nvPr/>
        </p:nvPicPr>
        <p:blipFill>
          <a:blip r:embed="rId2"/>
          <a:stretch>
            <a:fillRect/>
          </a:stretch>
        </p:blipFill>
        <p:spPr>
          <a:xfrm>
            <a:off x="80309" y="0"/>
            <a:ext cx="8487960" cy="5896798"/>
          </a:xfrm>
          <a:prstGeom prst="rect">
            <a:avLst/>
          </a:prstGeom>
        </p:spPr>
      </p:pic>
      <p:pic>
        <p:nvPicPr>
          <p:cNvPr id="6" name="Picture 5">
            <a:extLst>
              <a:ext uri="{FF2B5EF4-FFF2-40B4-BE49-F238E27FC236}">
                <a16:creationId xmlns:a16="http://schemas.microsoft.com/office/drawing/2014/main" id="{60D50486-8531-4F0D-0EB7-BF6584865389}"/>
              </a:ext>
            </a:extLst>
          </p:cNvPr>
          <p:cNvPicPr>
            <a:picLocks noChangeAspect="1"/>
          </p:cNvPicPr>
          <p:nvPr/>
        </p:nvPicPr>
        <p:blipFill>
          <a:blip r:embed="rId3"/>
          <a:stretch>
            <a:fillRect/>
          </a:stretch>
        </p:blipFill>
        <p:spPr>
          <a:xfrm>
            <a:off x="880534" y="7620523"/>
            <a:ext cx="7298267" cy="4432039"/>
          </a:xfrm>
          <a:prstGeom prst="rect">
            <a:avLst/>
          </a:prstGeom>
        </p:spPr>
      </p:pic>
    </p:spTree>
    <p:extLst>
      <p:ext uri="{BB962C8B-B14F-4D97-AF65-F5344CB8AC3E}">
        <p14:creationId xmlns:p14="http://schemas.microsoft.com/office/powerpoint/2010/main" val="2990693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020D6-EC0F-19B3-296C-D329CADA55AF}"/>
              </a:ext>
            </a:extLst>
          </p:cNvPr>
          <p:cNvSpPr txBox="1"/>
          <p:nvPr/>
        </p:nvSpPr>
        <p:spPr>
          <a:xfrm>
            <a:off x="1" y="0"/>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Army in the war</a:t>
            </a:r>
          </a:p>
          <a:p>
            <a:pPr marL="742950" lvl="1" indent="-285750">
              <a:buFont typeface="Arial" panose="020B0604020202020204" pitchFamily="34" charset="0"/>
              <a:buChar char="•"/>
            </a:pPr>
            <a:r>
              <a:rPr lang="en-US" dirty="0"/>
              <a:t>The plan to take Santiago bay is to have the army take out the coastal defenses and then the navy can go in and take care of the fleet</a:t>
            </a:r>
          </a:p>
          <a:p>
            <a:pPr marL="1200150" lvl="2" indent="-285750">
              <a:buFont typeface="Arial" panose="020B0604020202020204" pitchFamily="34" charset="0"/>
              <a:buChar char="•"/>
            </a:pPr>
            <a:r>
              <a:rPr lang="en-US" dirty="0"/>
              <a:t>The 5</a:t>
            </a:r>
            <a:r>
              <a:rPr lang="en-US" baseline="30000" dirty="0"/>
              <a:t>th</a:t>
            </a:r>
            <a:r>
              <a:rPr lang="en-US" dirty="0"/>
              <a:t> army corps is sent to Florida, where they will be put on transport ships and be sent to Cuba</a:t>
            </a:r>
          </a:p>
          <a:p>
            <a:pPr marL="1657350" lvl="3" indent="-285750">
              <a:buFont typeface="Arial" panose="020B0604020202020204" pitchFamily="34" charset="0"/>
              <a:buChar char="•"/>
            </a:pPr>
            <a:r>
              <a:rPr lang="en-US" dirty="0"/>
              <a:t>There is only one railroad to the port they are leaving from, causing a massive rail jam</a:t>
            </a:r>
          </a:p>
          <a:p>
            <a:pPr marL="1657350" lvl="3" indent="-285750">
              <a:buFont typeface="Arial" panose="020B0604020202020204" pitchFamily="34" charset="0"/>
              <a:buChar char="•"/>
            </a:pPr>
            <a:r>
              <a:rPr lang="en-US" dirty="0"/>
              <a:t>Once they do get on the transports, Americans hear of a Spanish fleet heading towards Cuba, so they keep their men on the transports to be safe and not have them get sunken</a:t>
            </a:r>
          </a:p>
          <a:p>
            <a:pPr marL="2114550" lvl="4" indent="-285750">
              <a:buFont typeface="Arial" panose="020B0604020202020204" pitchFamily="34" charset="0"/>
              <a:buChar char="•"/>
            </a:pPr>
            <a:r>
              <a:rPr lang="en-US" dirty="0"/>
              <a:t>These transport ships are only supposed to be used for a few days and are overcrowded</a:t>
            </a:r>
          </a:p>
        </p:txBody>
      </p:sp>
      <p:pic>
        <p:nvPicPr>
          <p:cNvPr id="6" name="Picture 5">
            <a:extLst>
              <a:ext uri="{FF2B5EF4-FFF2-40B4-BE49-F238E27FC236}">
                <a16:creationId xmlns:a16="http://schemas.microsoft.com/office/drawing/2014/main" id="{517D1CA5-7688-CEB0-238F-967AA2082FCF}"/>
              </a:ext>
            </a:extLst>
          </p:cNvPr>
          <p:cNvPicPr>
            <a:picLocks noChangeAspect="1"/>
          </p:cNvPicPr>
          <p:nvPr/>
        </p:nvPicPr>
        <p:blipFill>
          <a:blip r:embed="rId2"/>
          <a:stretch>
            <a:fillRect/>
          </a:stretch>
        </p:blipFill>
        <p:spPr>
          <a:xfrm>
            <a:off x="215040" y="3359868"/>
            <a:ext cx="3939128" cy="4073866"/>
          </a:xfrm>
          <a:prstGeom prst="rect">
            <a:avLst/>
          </a:prstGeom>
        </p:spPr>
      </p:pic>
      <p:pic>
        <p:nvPicPr>
          <p:cNvPr id="8" name="Picture 7">
            <a:extLst>
              <a:ext uri="{FF2B5EF4-FFF2-40B4-BE49-F238E27FC236}">
                <a16:creationId xmlns:a16="http://schemas.microsoft.com/office/drawing/2014/main" id="{74FFFB74-9D59-0BEE-1E18-07CADCCEDA5E}"/>
              </a:ext>
            </a:extLst>
          </p:cNvPr>
          <p:cNvPicPr>
            <a:picLocks noChangeAspect="1"/>
          </p:cNvPicPr>
          <p:nvPr/>
        </p:nvPicPr>
        <p:blipFill>
          <a:blip r:embed="rId3"/>
          <a:stretch>
            <a:fillRect/>
          </a:stretch>
        </p:blipFill>
        <p:spPr>
          <a:xfrm>
            <a:off x="4482933" y="3488267"/>
            <a:ext cx="3999234" cy="3983911"/>
          </a:xfrm>
          <a:prstGeom prst="rect">
            <a:avLst/>
          </a:prstGeom>
        </p:spPr>
      </p:pic>
      <p:pic>
        <p:nvPicPr>
          <p:cNvPr id="10" name="Picture 9">
            <a:extLst>
              <a:ext uri="{FF2B5EF4-FFF2-40B4-BE49-F238E27FC236}">
                <a16:creationId xmlns:a16="http://schemas.microsoft.com/office/drawing/2014/main" id="{95E27462-FB45-741A-A835-91F2A36DCFF6}"/>
              </a:ext>
            </a:extLst>
          </p:cNvPr>
          <p:cNvPicPr>
            <a:picLocks noChangeAspect="1"/>
          </p:cNvPicPr>
          <p:nvPr/>
        </p:nvPicPr>
        <p:blipFill>
          <a:blip r:embed="rId4"/>
          <a:stretch>
            <a:fillRect/>
          </a:stretch>
        </p:blipFill>
        <p:spPr>
          <a:xfrm>
            <a:off x="5112572" y="7660451"/>
            <a:ext cx="3372321" cy="4220164"/>
          </a:xfrm>
          <a:prstGeom prst="rect">
            <a:avLst/>
          </a:prstGeom>
        </p:spPr>
      </p:pic>
      <p:sp>
        <p:nvSpPr>
          <p:cNvPr id="11" name="TextBox 10">
            <a:extLst>
              <a:ext uri="{FF2B5EF4-FFF2-40B4-BE49-F238E27FC236}">
                <a16:creationId xmlns:a16="http://schemas.microsoft.com/office/drawing/2014/main" id="{B8570FD0-5813-80A8-664A-A31781A2B560}"/>
              </a:ext>
            </a:extLst>
          </p:cNvPr>
          <p:cNvSpPr txBox="1"/>
          <p:nvPr/>
        </p:nvSpPr>
        <p:spPr>
          <a:xfrm>
            <a:off x="-1" y="7653867"/>
            <a:ext cx="51477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William R. Shafter</a:t>
            </a:r>
          </a:p>
          <a:p>
            <a:pPr marL="742950" lvl="1" indent="-285750">
              <a:buFont typeface="Arial" panose="020B0604020202020204" pitchFamily="34" charset="0"/>
              <a:buChar char="•"/>
            </a:pPr>
            <a:r>
              <a:rPr lang="en-US" dirty="0"/>
              <a:t>In command of the troops in Cuba</a:t>
            </a:r>
          </a:p>
          <a:p>
            <a:pPr marL="742950" lvl="1" indent="-285750">
              <a:buFont typeface="Arial" panose="020B0604020202020204" pitchFamily="34" charset="0"/>
              <a:buChar char="•"/>
            </a:pPr>
            <a:r>
              <a:rPr lang="en-US" dirty="0"/>
              <a:t>Once he gets there, plans to take the hills El Caney and San Juan outside the city.</a:t>
            </a:r>
          </a:p>
          <a:p>
            <a:pPr marL="1200150" lvl="2" indent="-285750">
              <a:buFont typeface="Arial" panose="020B0604020202020204" pitchFamily="34" charset="0"/>
              <a:buChar char="•"/>
            </a:pPr>
            <a:r>
              <a:rPr lang="en-US" dirty="0"/>
              <a:t>Takes the hills in a few hours; some issues caused by not using smokeless gunpowder</a:t>
            </a:r>
          </a:p>
          <a:p>
            <a:pPr marL="1200150" lvl="2" indent="-285750">
              <a:buFont typeface="Arial" panose="020B0604020202020204" pitchFamily="34" charset="0"/>
              <a:buChar char="•"/>
            </a:pPr>
            <a:r>
              <a:rPr lang="en-US" dirty="0"/>
              <a:t>The John Parker Gatling gun is a major asset, can fire 6,000 rounds in 8 minutes</a:t>
            </a:r>
          </a:p>
          <a:p>
            <a:pPr marL="742950" lvl="1" indent="-285750">
              <a:buFont typeface="Arial" panose="020B0604020202020204" pitchFamily="34" charset="0"/>
              <a:buChar char="•"/>
            </a:pPr>
            <a:r>
              <a:rPr lang="en-US" dirty="0"/>
              <a:t>Shafter stops after taking the hill and refuses to take the fortifications blocking the navy from moving in</a:t>
            </a:r>
          </a:p>
          <a:p>
            <a:pPr marL="1200150" lvl="2" indent="-285750">
              <a:buFont typeface="Arial" panose="020B0604020202020204" pitchFamily="34" charset="0"/>
              <a:buChar char="•"/>
            </a:pPr>
            <a:r>
              <a:rPr lang="en-US" dirty="0"/>
              <a:t>Luckily, the Spanish admiral attempts a breakout of the bay, leading towards the surrender of the city</a:t>
            </a:r>
          </a:p>
        </p:txBody>
      </p:sp>
    </p:spTree>
    <p:extLst>
      <p:ext uri="{BB962C8B-B14F-4D97-AF65-F5344CB8AC3E}">
        <p14:creationId xmlns:p14="http://schemas.microsoft.com/office/powerpoint/2010/main" val="414969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9D54-A0C0-2614-B91E-9FB0C2AF6A3B}"/>
              </a:ext>
            </a:extLst>
          </p:cNvPr>
          <p:cNvPicPr>
            <a:picLocks noChangeAspect="1"/>
          </p:cNvPicPr>
          <p:nvPr/>
        </p:nvPicPr>
        <p:blipFill>
          <a:blip r:embed="rId2"/>
          <a:stretch>
            <a:fillRect/>
          </a:stretch>
        </p:blipFill>
        <p:spPr>
          <a:xfrm>
            <a:off x="169334" y="9128692"/>
            <a:ext cx="3911600" cy="2942058"/>
          </a:xfrm>
          <a:prstGeom prst="rect">
            <a:avLst/>
          </a:prstGeom>
        </p:spPr>
      </p:pic>
      <p:pic>
        <p:nvPicPr>
          <p:cNvPr id="5" name="Picture 4">
            <a:extLst>
              <a:ext uri="{FF2B5EF4-FFF2-40B4-BE49-F238E27FC236}">
                <a16:creationId xmlns:a16="http://schemas.microsoft.com/office/drawing/2014/main" id="{44A6B328-D018-41E5-2D24-B003B7436B58}"/>
              </a:ext>
            </a:extLst>
          </p:cNvPr>
          <p:cNvPicPr>
            <a:picLocks noChangeAspect="1"/>
          </p:cNvPicPr>
          <p:nvPr/>
        </p:nvPicPr>
        <p:blipFill>
          <a:blip r:embed="rId3"/>
          <a:stretch>
            <a:fillRect/>
          </a:stretch>
        </p:blipFill>
        <p:spPr>
          <a:xfrm>
            <a:off x="656048" y="0"/>
            <a:ext cx="7350895" cy="5909733"/>
          </a:xfrm>
          <a:prstGeom prst="rect">
            <a:avLst/>
          </a:prstGeom>
        </p:spPr>
      </p:pic>
      <p:pic>
        <p:nvPicPr>
          <p:cNvPr id="7" name="Picture 6">
            <a:extLst>
              <a:ext uri="{FF2B5EF4-FFF2-40B4-BE49-F238E27FC236}">
                <a16:creationId xmlns:a16="http://schemas.microsoft.com/office/drawing/2014/main" id="{6D113709-AC94-5104-0CD0-676B6D530485}"/>
              </a:ext>
            </a:extLst>
          </p:cNvPr>
          <p:cNvPicPr>
            <a:picLocks noChangeAspect="1"/>
          </p:cNvPicPr>
          <p:nvPr/>
        </p:nvPicPr>
        <p:blipFill>
          <a:blip r:embed="rId4"/>
          <a:stretch>
            <a:fillRect/>
          </a:stretch>
        </p:blipFill>
        <p:spPr>
          <a:xfrm>
            <a:off x="4071711" y="9174442"/>
            <a:ext cx="4615089" cy="3017558"/>
          </a:xfrm>
          <a:prstGeom prst="rect">
            <a:avLst/>
          </a:prstGeom>
        </p:spPr>
      </p:pic>
      <p:sp>
        <p:nvSpPr>
          <p:cNvPr id="8" name="TextBox 7">
            <a:extLst>
              <a:ext uri="{FF2B5EF4-FFF2-40B4-BE49-F238E27FC236}">
                <a16:creationId xmlns:a16="http://schemas.microsoft.com/office/drawing/2014/main" id="{6D519D53-4323-3C44-89B3-FDF3E207F9F0}"/>
              </a:ext>
            </a:extLst>
          </p:cNvPr>
          <p:cNvSpPr txBox="1"/>
          <p:nvPr/>
        </p:nvSpPr>
        <p:spPr>
          <a:xfrm>
            <a:off x="0" y="6112934"/>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Result from the war for the army</a:t>
            </a:r>
          </a:p>
          <a:p>
            <a:pPr marL="742950" lvl="1" indent="-285750">
              <a:buFont typeface="Arial" panose="020B0604020202020204" pitchFamily="34" charset="0"/>
              <a:buChar char="•"/>
            </a:pPr>
            <a:r>
              <a:rPr lang="en-US" dirty="0"/>
              <a:t>5,462 casualties, only 379 of which were lost in battle</a:t>
            </a:r>
          </a:p>
          <a:p>
            <a:pPr marL="1200150" lvl="2" indent="-285750">
              <a:buFont typeface="Arial" panose="020B0604020202020204" pitchFamily="34" charset="0"/>
              <a:buChar char="•"/>
            </a:pPr>
            <a:r>
              <a:rPr lang="en-US" dirty="0"/>
              <a:t>This is bad, as a lot of the casualties came from the poor conditions on the boats, Florida, and the lack of equipment of the national guardsmen</a:t>
            </a:r>
          </a:p>
          <a:p>
            <a:pPr marL="285750" indent="-285750">
              <a:buFont typeface="Arial" panose="020B0604020202020204" pitchFamily="34" charset="0"/>
              <a:buChar char="•"/>
            </a:pPr>
            <a:r>
              <a:rPr lang="en-US" dirty="0"/>
              <a:t>Dick Act (1902)</a:t>
            </a:r>
          </a:p>
          <a:p>
            <a:pPr marL="742950" lvl="1" indent="-285750">
              <a:buFont typeface="Arial" panose="020B0604020202020204" pitchFamily="34" charset="0"/>
              <a:buChar char="•"/>
            </a:pPr>
            <a:r>
              <a:rPr lang="en-US" dirty="0"/>
              <a:t>A permanent general staff was created to prepare for war</a:t>
            </a:r>
          </a:p>
          <a:p>
            <a:pPr marL="742950" lvl="1" indent="-285750">
              <a:buFont typeface="Arial" panose="020B0604020202020204" pitchFamily="34" charset="0"/>
              <a:buChar char="•"/>
            </a:pPr>
            <a:r>
              <a:rPr lang="en-US" dirty="0"/>
              <a:t>Required the army to consult engineers for mobilization plans</a:t>
            </a:r>
          </a:p>
          <a:p>
            <a:pPr marL="742950" lvl="1" indent="-285750">
              <a:buFont typeface="Arial" panose="020B0604020202020204" pitchFamily="34" charset="0"/>
              <a:buChar char="•"/>
            </a:pPr>
            <a:r>
              <a:rPr lang="en-US" dirty="0"/>
              <a:t>Required an improved force of volunteers to be used beyond the national borders</a:t>
            </a:r>
          </a:p>
          <a:p>
            <a:pPr marL="1200150" lvl="2" indent="-285750">
              <a:buFont typeface="Arial" panose="020B0604020202020204" pitchFamily="34" charset="0"/>
              <a:buChar char="•"/>
            </a:pPr>
            <a:r>
              <a:rPr lang="en-US" dirty="0"/>
              <a:t>Gave money to the national guard, but now the national guard gave control over training and organization to the army</a:t>
            </a:r>
          </a:p>
        </p:txBody>
      </p:sp>
    </p:spTree>
    <p:extLst>
      <p:ext uri="{BB962C8B-B14F-4D97-AF65-F5344CB8AC3E}">
        <p14:creationId xmlns:p14="http://schemas.microsoft.com/office/powerpoint/2010/main" val="158037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4029</TotalTime>
  <Words>15335</Words>
  <Application>Microsoft Office PowerPoint</Application>
  <PresentationFormat>Custom</PresentationFormat>
  <Paragraphs>1122</Paragraphs>
  <Slides>84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21</cp:revision>
  <dcterms:created xsi:type="dcterms:W3CDTF">2024-08-20T00:05:07Z</dcterms:created>
  <dcterms:modified xsi:type="dcterms:W3CDTF">2024-10-09T04:49:34Z</dcterms:modified>
</cp:coreProperties>
</file>